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22_7B269C27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7" r:id="rId1"/>
  </p:sldMasterIdLst>
  <p:notesMasterIdLst>
    <p:notesMasterId r:id="rId16"/>
  </p:notesMasterIdLst>
  <p:sldIdLst>
    <p:sldId id="256" r:id="rId2"/>
    <p:sldId id="257" r:id="rId3"/>
    <p:sldId id="290" r:id="rId4"/>
    <p:sldId id="259" r:id="rId5"/>
    <p:sldId id="260" r:id="rId6"/>
    <p:sldId id="261" r:id="rId7"/>
    <p:sldId id="292" r:id="rId8"/>
    <p:sldId id="291" r:id="rId9"/>
    <p:sldId id="293" r:id="rId10"/>
    <p:sldId id="295" r:id="rId11"/>
    <p:sldId id="296" r:id="rId12"/>
    <p:sldId id="294" r:id="rId13"/>
    <p:sldId id="298" r:id="rId14"/>
    <p:sldId id="299" r:id="rId15"/>
  </p:sldIdLst>
  <p:sldSz cx="9144000" cy="5143500" type="screen16x9"/>
  <p:notesSz cx="6858000" cy="9144000"/>
  <p:embeddedFontLst>
    <p:embeddedFont>
      <p:font typeface="Bebas Neue" panose="020B0604020202020204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Nunito Light" panose="020B0604020202020204" charset="0"/>
      <p:regular r:id="rId22"/>
      <p:italic r:id="rId23"/>
    </p:embeddedFont>
    <p:embeddedFont>
      <p:font typeface="Playfair Display ExtraBold" panose="020B0604020202020204" charset="0"/>
      <p:bold r:id="rId24"/>
      <p:boldItalic r:id="rId25"/>
    </p:embeddedFont>
    <p:embeddedFont>
      <p:font typeface="Roboto" panose="020B0604020202020204" charset="0"/>
      <p:regular r:id="rId26"/>
      <p:bold r:id="rId27"/>
      <p:italic r:id="rId28"/>
      <p:boldItalic r:id="rId29"/>
    </p:embeddedFont>
    <p:embeddedFont>
      <p:font typeface="Trebuchet MS" panose="020B0603020202020204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6E0441-7A7A-9271-C2DD-B09A33A10037}" name="ΕΥΤΥΧΙΑ ΒΡΑΪΜΑΚΗ" initials="ΕΒ" userId="ΕΥΤΥΧΙΑ ΒΡΑΪΜΑΚΗ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ftichia Vraimaki" initials="EVr" lastIdx="7" clrIdx="0">
    <p:extLst>
      <p:ext uri="{19B8F6BF-5375-455C-9EA6-DF929625EA0E}">
        <p15:presenceInfo xmlns:p15="http://schemas.microsoft.com/office/powerpoint/2012/main" userId="99d6c8eb3b26f2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47"/>
    <a:srgbClr val="FFFFFF"/>
    <a:srgbClr val="FFFF5B"/>
    <a:srgbClr val="FFCC00"/>
    <a:srgbClr val="FDF775"/>
    <a:srgbClr val="F1EB69"/>
    <a:srgbClr val="FFFF66"/>
    <a:srgbClr val="706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DBEF05A-4110-4E28-A614-46C27AA5BE50}">
  <a:tblStyle styleId="{3DBEF05A-4110-4E28-A614-46C27AA5BE5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D7B26C5-4107-4FEC-AEDC-1716B250A1EF}" styleName="Φωτεινό στυλ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Φωτεινό στυλ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Μεσαίο στυλ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Μεσαίο στυλ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Στυλ με θέμα 1 - Έμφαση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Σκούρο στυλ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Φωτεινό στυλ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9" Type="http://schemas.microsoft.com/office/2016/11/relationships/changesInfo" Target="changesInfos/changesInfo1.xml"/><Relationship Id="rId21" Type="http://schemas.openxmlformats.org/officeDocument/2006/relationships/font" Target="fonts/font5.fntdata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font" Target="fonts/font1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font" Target="fonts/font16.fntdata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font" Target="fonts/font1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font" Target="fonts/font14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ΕΥΤΥΧΙΑ ΒΡΑΪΜΑΚΗ" userId="96a39090-d7f4-4b79-83c1-af2bf26013da" providerId="ADAL" clId="{1CA48860-8904-47DD-90A2-74A3E050ACF4}"/>
    <pc:docChg chg="modSld">
      <pc:chgData name="ΕΥΤΥΧΙΑ ΒΡΑΪΜΑΚΗ" userId="96a39090-d7f4-4b79-83c1-af2bf26013da" providerId="ADAL" clId="{1CA48860-8904-47DD-90A2-74A3E050ACF4}" dt="2023-01-09T07:37:06.625" v="45" actId="120"/>
      <pc:docMkLst>
        <pc:docMk/>
      </pc:docMkLst>
      <pc:sldChg chg="modSp mod">
        <pc:chgData name="ΕΥΤΥΧΙΑ ΒΡΑΪΜΑΚΗ" userId="96a39090-d7f4-4b79-83c1-af2bf26013da" providerId="ADAL" clId="{1CA48860-8904-47DD-90A2-74A3E050ACF4}" dt="2023-01-09T07:10:39.153" v="6" actId="20577"/>
        <pc:sldMkLst>
          <pc:docMk/>
          <pc:sldMk cId="0" sldId="257"/>
        </pc:sldMkLst>
        <pc:spChg chg="mod">
          <ac:chgData name="ΕΥΤΥΧΙΑ ΒΡΑΪΜΑΚΗ" userId="96a39090-d7f4-4b79-83c1-af2bf26013da" providerId="ADAL" clId="{1CA48860-8904-47DD-90A2-74A3E050ACF4}" dt="2023-01-09T07:10:39.153" v="6" actId="20577"/>
          <ac:spMkLst>
            <pc:docMk/>
            <pc:sldMk cId="0" sldId="257"/>
            <ac:spMk id="164" creationId="{00000000-0000-0000-0000-000000000000}"/>
          </ac:spMkLst>
        </pc:spChg>
      </pc:sldChg>
      <pc:sldChg chg="addCm">
        <pc:chgData name="ΕΥΤΥΧΙΑ ΒΡΑΪΜΑΚΗ" userId="96a39090-d7f4-4b79-83c1-af2bf26013da" providerId="ADAL" clId="{1CA48860-8904-47DD-90A2-74A3E050ACF4}" dt="2023-01-09T07:32:03.925" v="7"/>
        <pc:sldMkLst>
          <pc:docMk/>
          <pc:sldMk cId="2066127911" sldId="290"/>
        </pc:sldMkLst>
        <pc:extLst>
          <p:ext xmlns:p="http://schemas.openxmlformats.org/presentationml/2006/main" uri="{D6D511B9-2390-475A-947B-AFAB55BFBCF1}">
            <pc226:cmChg xmlns="" xmlns:pc226="http://schemas.microsoft.com/office/powerpoint/2022/06/main/command" chg="add">
              <pc226:chgData name="ΕΥΤΥΧΙΑ ΒΡΑΪΜΑΚΗ" userId="96a39090-d7f4-4b79-83c1-af2bf26013da" providerId="ADAL" clId="{1CA48860-8904-47DD-90A2-74A3E050ACF4}" dt="2023-01-09T07:32:03.925" v="7"/>
              <pc2:cmMkLst xmlns:pc2="http://schemas.microsoft.com/office/powerpoint/2019/9/main/command">
                <pc:docMk/>
                <pc:sldMk cId="2066127911" sldId="290"/>
                <pc2:cmMk id="{193986C6-E497-45C8-9F39-3548F02EB048}"/>
              </pc2:cmMkLst>
            </pc226:cmChg>
          </p:ext>
        </pc:extLst>
      </pc:sldChg>
      <pc:sldChg chg="modSp mod">
        <pc:chgData name="ΕΥΤΥΧΙΑ ΒΡΑΪΜΑΚΗ" userId="96a39090-d7f4-4b79-83c1-af2bf26013da" providerId="ADAL" clId="{1CA48860-8904-47DD-90A2-74A3E050ACF4}" dt="2023-01-09T07:37:06.625" v="45" actId="120"/>
        <pc:sldMkLst>
          <pc:docMk/>
          <pc:sldMk cId="3135141158" sldId="293"/>
        </pc:sldMkLst>
        <pc:graphicFrameChg chg="modGraphic">
          <ac:chgData name="ΕΥΤΥΧΙΑ ΒΡΑΪΜΑΚΗ" userId="96a39090-d7f4-4b79-83c1-af2bf26013da" providerId="ADAL" clId="{1CA48860-8904-47DD-90A2-74A3E050ACF4}" dt="2023-01-09T07:37:06.625" v="45" actId="120"/>
          <ac:graphicFrameMkLst>
            <pc:docMk/>
            <pc:sldMk cId="3135141158" sldId="293"/>
            <ac:graphicFrameMk id="3" creationId="{C8BFEB2F-A1A4-4DA3-86BF-C99105162EE1}"/>
          </ac:graphicFrameMkLst>
        </pc:graphicFrameChg>
      </pc:sldChg>
      <pc:sldChg chg="modSp mod">
        <pc:chgData name="ΕΥΤΥΧΙΑ ΒΡΑΪΜΑΚΗ" userId="96a39090-d7f4-4b79-83c1-af2bf26013da" providerId="ADAL" clId="{1CA48860-8904-47DD-90A2-74A3E050ACF4}" dt="2023-01-09T07:34:23.884" v="41" actId="13219"/>
        <pc:sldMkLst>
          <pc:docMk/>
          <pc:sldMk cId="776127559" sldId="294"/>
        </pc:sldMkLst>
        <pc:graphicFrameChg chg="mod modGraphic">
          <ac:chgData name="ΕΥΤΥΧΙΑ ΒΡΑΪΜΑΚΗ" userId="96a39090-d7f4-4b79-83c1-af2bf26013da" providerId="ADAL" clId="{1CA48860-8904-47DD-90A2-74A3E050ACF4}" dt="2023-01-09T07:34:23.884" v="41" actId="13219"/>
          <ac:graphicFrameMkLst>
            <pc:docMk/>
            <pc:sldMk cId="776127559" sldId="294"/>
            <ac:graphicFrameMk id="5" creationId="{9C937D69-7DAB-4882-ABB7-1A3BA6998C03}"/>
          </ac:graphicFrameMkLst>
        </pc:graphicFrameChg>
      </pc:sldChg>
      <pc:sldChg chg="modSp mod">
        <pc:chgData name="ΕΥΤΥΧΙΑ ΒΡΑΪΜΑΚΗ" userId="96a39090-d7f4-4b79-83c1-af2bf26013da" providerId="ADAL" clId="{1CA48860-8904-47DD-90A2-74A3E050ACF4}" dt="2023-01-09T07:34:35.352" v="42" actId="2062"/>
        <pc:sldMkLst>
          <pc:docMk/>
          <pc:sldMk cId="2929852388" sldId="295"/>
        </pc:sldMkLst>
        <pc:graphicFrameChg chg="modGraphic">
          <ac:chgData name="ΕΥΤΥΧΙΑ ΒΡΑΪΜΑΚΗ" userId="96a39090-d7f4-4b79-83c1-af2bf26013da" providerId="ADAL" clId="{1CA48860-8904-47DD-90A2-74A3E050ACF4}" dt="2023-01-09T07:34:35.352" v="42" actId="2062"/>
          <ac:graphicFrameMkLst>
            <pc:docMk/>
            <pc:sldMk cId="2929852388" sldId="295"/>
            <ac:graphicFrameMk id="8" creationId="{1F24676A-6666-45ED-B576-C5E462C14354}"/>
          </ac:graphicFrameMkLst>
        </pc:graphicFrameChg>
      </pc:sldChg>
      <pc:sldChg chg="modSp mod">
        <pc:chgData name="ΕΥΤΥΧΙΑ ΒΡΑΪΜΑΚΗ" userId="96a39090-d7f4-4b79-83c1-af2bf26013da" providerId="ADAL" clId="{1CA48860-8904-47DD-90A2-74A3E050ACF4}" dt="2023-01-09T07:33:29.529" v="31" actId="20577"/>
        <pc:sldMkLst>
          <pc:docMk/>
          <pc:sldMk cId="3804620387" sldId="296"/>
        </pc:sldMkLst>
        <pc:graphicFrameChg chg="mod modGraphic">
          <ac:chgData name="ΕΥΤΥΧΙΑ ΒΡΑΪΜΑΚΗ" userId="96a39090-d7f4-4b79-83c1-af2bf26013da" providerId="ADAL" clId="{1CA48860-8904-47DD-90A2-74A3E050ACF4}" dt="2023-01-09T07:33:29.529" v="31" actId="20577"/>
          <ac:graphicFrameMkLst>
            <pc:docMk/>
            <pc:sldMk cId="3804620387" sldId="296"/>
            <ac:graphicFrameMk id="4" creationId="{21608DB4-01EB-4BB3-9B79-50F49B915776}"/>
          </ac:graphicFrameMkLst>
        </pc:graphicFrameChg>
      </pc:sldChg>
    </pc:docChg>
  </pc:docChgLst>
</pc:chgInfo>
</file>

<file path=ppt/comments/modernComment_122_7B269C2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93986C6-E497-45C8-9F39-3548F02EB048}" authorId="{BC6E0441-7A7A-9271-C2DD-B09A33A10037}" created="2023-01-09T07:32:03.84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066127911" sldId="290"/>
      <ac:spMk id="345" creationId="{00000000-0000-0000-0000-000000000000}"/>
      <ac:txMk cp="0" len="6">
        <ac:context len="7" hash="26191551"/>
      </ac:txMk>
    </ac:txMkLst>
    <p188:pos x="1958789" y="113522"/>
    <p188:txBody>
      <a:bodyPr/>
      <a:lstStyle/>
      <a:p>
        <a:r>
          <a:rPr lang="el-GR"/>
          <a:t>Ο βαθμός εκδήλωσης συμπεριφορών ακαδημαϊκής εξαπάτησης από προπτυχιακούς και μεταπτυχιακούς φοιτητές ελληνικών ιδρυμάτων τριτοβάθμιας εκπαίδευσης
• Η αξιολόγηση των εν λόγω συμπεριφορών ως προς τη σοβαρότητά τους
• Οι λόγοι για τους οποίους προκύπτει η ακαδημαϊκή εξαπάτηση
• Οι τρόποι αντιμετώπισης του φαινομένου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07269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54dda1946d_6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54dda1946d_6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54ff9c4cb4_3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54dda1946d_4_27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54dda1946d_4_27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0533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3c8230601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13c8230601d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698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1444925" y="937300"/>
            <a:ext cx="6254700" cy="250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307675" y="3440200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>
            <a:spLocks noGrp="1"/>
          </p:cNvSpPr>
          <p:nvPr>
            <p:ph type="title"/>
          </p:nvPr>
        </p:nvSpPr>
        <p:spPr>
          <a:xfrm>
            <a:off x="2277000" y="2571750"/>
            <a:ext cx="45900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subTitle" idx="1"/>
          </p:nvPr>
        </p:nvSpPr>
        <p:spPr>
          <a:xfrm>
            <a:off x="1444525" y="1687288"/>
            <a:ext cx="6255000" cy="83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body" idx="1"/>
          </p:nvPr>
        </p:nvSpPr>
        <p:spPr>
          <a:xfrm>
            <a:off x="720000" y="1017796"/>
            <a:ext cx="7704000" cy="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Nunito Light"/>
              <a:buChar char="●"/>
              <a:defRPr sz="1200"/>
            </a:lvl1pPr>
            <a:lvl2pPr marL="914400" lvl="1" indent="-29845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100"/>
              <a:buFont typeface="Nunito Light"/>
              <a:buChar char="○"/>
              <a:defRPr sz="1100">
                <a:solidFill>
                  <a:srgbClr val="434343"/>
                </a:solidFill>
              </a:defRPr>
            </a:lvl2pPr>
            <a:lvl3pPr marL="1371600" lvl="2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Nunito Light"/>
              <a:buChar char="■"/>
              <a:defRPr sz="1100">
                <a:solidFill>
                  <a:srgbClr val="434343"/>
                </a:solidFill>
              </a:defRPr>
            </a:lvl3pPr>
            <a:lvl4pPr marL="1828800" lvl="3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Font typeface="Nunito Light"/>
              <a:buChar char="●"/>
              <a:defRPr sz="1100">
                <a:solidFill>
                  <a:srgbClr val="434343"/>
                </a:solidFill>
              </a:defRPr>
            </a:lvl4pPr>
            <a:lvl5pPr marL="2286000" lvl="4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Nunito Light"/>
              <a:buChar char="○"/>
              <a:defRPr sz="1100">
                <a:solidFill>
                  <a:srgbClr val="434343"/>
                </a:solidFill>
              </a:defRPr>
            </a:lvl5pPr>
            <a:lvl6pPr marL="2743200" lvl="5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Nunito Light"/>
              <a:buChar char="■"/>
              <a:defRPr sz="1100">
                <a:solidFill>
                  <a:srgbClr val="434343"/>
                </a:solidFill>
              </a:defRPr>
            </a:lvl6pPr>
            <a:lvl7pPr marL="3200400" lvl="6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Nunito Light"/>
              <a:buChar char="●"/>
              <a:defRPr sz="1100">
                <a:solidFill>
                  <a:srgbClr val="434343"/>
                </a:solidFill>
              </a:defRPr>
            </a:lvl7pPr>
            <a:lvl8pPr marL="3657600" lvl="7" indent="-29845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100"/>
              <a:buFont typeface="Nunito Light"/>
              <a:buChar char="○"/>
              <a:defRPr sz="1100">
                <a:solidFill>
                  <a:srgbClr val="434343"/>
                </a:solidFill>
              </a:defRPr>
            </a:lvl8pPr>
            <a:lvl9pPr marL="4114800" lvl="8" indent="-29845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100"/>
              <a:buFont typeface="Nunito Light"/>
              <a:buChar char="■"/>
              <a:defRPr sz="1100"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705475" y="3075100"/>
            <a:ext cx="61617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730939" y="1536024"/>
            <a:ext cx="1463400" cy="84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705600" y="3855550"/>
            <a:ext cx="61617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6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1"/>
          </p:nvPr>
        </p:nvSpPr>
        <p:spPr>
          <a:xfrm>
            <a:off x="4618950" y="2846750"/>
            <a:ext cx="3080400" cy="13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1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ubTitle" idx="2"/>
          </p:nvPr>
        </p:nvSpPr>
        <p:spPr>
          <a:xfrm>
            <a:off x="1444650" y="2846750"/>
            <a:ext cx="3080400" cy="13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100"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ubTitle" idx="3"/>
          </p:nvPr>
        </p:nvSpPr>
        <p:spPr>
          <a:xfrm>
            <a:off x="4618950" y="2538725"/>
            <a:ext cx="30735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Playfair Display ExtraBold"/>
                <a:ea typeface="Playfair Display ExtraBold"/>
                <a:cs typeface="Playfair Display ExtraBold"/>
                <a:sym typeface="Playfair Display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ubTitle" idx="4"/>
          </p:nvPr>
        </p:nvSpPr>
        <p:spPr>
          <a:xfrm>
            <a:off x="1444650" y="2538725"/>
            <a:ext cx="30804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Playfair Display ExtraBold"/>
                <a:ea typeface="Playfair Display ExtraBold"/>
                <a:cs typeface="Playfair Display ExtraBold"/>
                <a:sym typeface="Playfair Display Extra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>
            <a:spLocks noGrp="1"/>
          </p:cNvSpPr>
          <p:nvPr>
            <p:ph type="pic" idx="2"/>
          </p:nvPr>
        </p:nvSpPr>
        <p:spPr>
          <a:xfrm>
            <a:off x="5083975" y="537575"/>
            <a:ext cx="3020100" cy="4064400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38520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ubTitle" idx="1"/>
          </p:nvPr>
        </p:nvSpPr>
        <p:spPr>
          <a:xfrm>
            <a:off x="720000" y="1150025"/>
            <a:ext cx="3852000" cy="345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1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1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>
            <a:spLocks noGrp="1"/>
          </p:cNvSpPr>
          <p:nvPr>
            <p:ph type="title"/>
          </p:nvPr>
        </p:nvSpPr>
        <p:spPr>
          <a:xfrm>
            <a:off x="2135550" y="1189100"/>
            <a:ext cx="4872900" cy="196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1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subTitle" idx="1"/>
          </p:nvPr>
        </p:nvSpPr>
        <p:spPr>
          <a:xfrm>
            <a:off x="2135550" y="3153500"/>
            <a:ext cx="4872900" cy="80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title" hasCustomPrompt="1"/>
          </p:nvPr>
        </p:nvSpPr>
        <p:spPr>
          <a:xfrm>
            <a:off x="1284000" y="1288250"/>
            <a:ext cx="6576000" cy="1970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>
            <a:spLocks noGrp="1"/>
          </p:cNvSpPr>
          <p:nvPr>
            <p:ph type="subTitle" idx="1"/>
          </p:nvPr>
        </p:nvSpPr>
        <p:spPr>
          <a:xfrm>
            <a:off x="1284000" y="3259075"/>
            <a:ext cx="65760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00"/>
              <a:buNone/>
              <a:defRPr sz="1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ONE_COLUMN_TEXT_1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"/>
          <p:cNvSpPr>
            <a:spLocks noGrp="1"/>
          </p:cNvSpPr>
          <p:nvPr>
            <p:ph type="pic" idx="2"/>
          </p:nvPr>
        </p:nvSpPr>
        <p:spPr>
          <a:xfrm>
            <a:off x="983000" y="1346675"/>
            <a:ext cx="2755200" cy="3260700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1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3840500" y="1343350"/>
            <a:ext cx="4590300" cy="32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Nunito Light"/>
              <a:buChar char="●"/>
              <a:defRPr sz="1100"/>
            </a:lvl1pPr>
            <a:lvl2pPr lvl="1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1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1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 ExtraBold"/>
              <a:buNone/>
              <a:defRPr sz="3500">
                <a:solidFill>
                  <a:schemeClr val="dk1"/>
                </a:solidFill>
                <a:latin typeface="Playfair Display ExtraBold"/>
                <a:ea typeface="Playfair Display ExtraBold"/>
                <a:cs typeface="Playfair Display ExtraBold"/>
                <a:sym typeface="Playfair Display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○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■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○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■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●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Char char="○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Roboto"/>
              <a:buChar char="■"/>
              <a:defRPr sz="11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5" r:id="rId6"/>
    <p:sldLayoutId id="2147483657" r:id="rId7"/>
    <p:sldLayoutId id="2147483658" r:id="rId8"/>
    <p:sldLayoutId id="2147483660" r:id="rId9"/>
    <p:sldLayoutId id="2147483661" r:id="rId10"/>
    <p:sldLayoutId id="2147483664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2_7B269C2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/>
          <p:nvPr/>
        </p:nvSpPr>
        <p:spPr>
          <a:xfrm>
            <a:off x="2684850" y="539500"/>
            <a:ext cx="3774300" cy="37743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ctrTitle"/>
          </p:nvPr>
        </p:nvSpPr>
        <p:spPr>
          <a:xfrm>
            <a:off x="1444925" y="562392"/>
            <a:ext cx="6254700" cy="250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Ακαδημαϊκή εξαπάτηση </a:t>
            </a:r>
            <a:b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&amp; ο ρόλος των </a:t>
            </a:r>
            <a:b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ακαδημαϊκών βιβλιοθηκών</a:t>
            </a:r>
            <a:b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 στην αντιμετώπισή της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Google Shape;82;p22"/>
          <p:cNvSpPr txBox="1">
            <a:spLocks noGrp="1"/>
          </p:cNvSpPr>
          <p:nvPr>
            <p:ph type="subTitle" idx="1"/>
          </p:nvPr>
        </p:nvSpPr>
        <p:spPr>
          <a:xfrm>
            <a:off x="43200" y="3585302"/>
            <a:ext cx="45288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/>
            <a:r>
              <a:rPr lang="el-GR" sz="1200" b="1" dirty="0">
                <a:latin typeface="Calibri" panose="020F0502020204030204" pitchFamily="34" charset="0"/>
                <a:cs typeface="Calibri" panose="020F0502020204030204" pitchFamily="34" charset="0"/>
              </a:rPr>
              <a:t>Διονύσης Παπαδόπουλος</a:t>
            </a:r>
            <a:endParaRPr 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/>
            <a:r>
              <a:rPr lang="en-US" sz="1200" b="1" dirty="0">
                <a:latin typeface="Calibri" panose="020F0502020204030204" pitchFamily="34" charset="0"/>
                <a:cs typeface="Calibri" panose="020F0502020204030204" pitchFamily="34" charset="0"/>
              </a:rPr>
              <a:t>196682016</a:t>
            </a:r>
            <a:endParaRPr lang="el-GR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/>
            <a:endParaRPr lang="el-GR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/>
            <a:r>
              <a:rPr lang="el-GR" sz="1200" b="1" dirty="0">
                <a:latin typeface="Calibri" panose="020F0502020204030204" pitchFamily="34" charset="0"/>
                <a:cs typeface="Calibri" panose="020F0502020204030204" pitchFamily="34" charset="0"/>
              </a:rPr>
              <a:t>Επιβλέπουσα</a:t>
            </a:r>
          </a:p>
          <a:p>
            <a:pPr marL="0" lvl="0" indent="0" algn="l"/>
            <a:r>
              <a:rPr lang="el-GR" sz="1200" b="1" dirty="0">
                <a:latin typeface="Calibri" panose="020F0502020204030204" pitchFamily="34" charset="0"/>
                <a:cs typeface="Calibri" panose="020F0502020204030204" pitchFamily="34" charset="0"/>
              </a:rPr>
              <a:t>Ευτυχία Βραϊμάκη, </a:t>
            </a:r>
            <a:r>
              <a:rPr lang="el-GR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επίκουρη</a:t>
            </a:r>
            <a:r>
              <a:rPr lang="el-GR" sz="1200" b="1" dirty="0">
                <a:latin typeface="Calibri" panose="020F0502020204030204" pitchFamily="34" charset="0"/>
                <a:cs typeface="Calibri" panose="020F0502020204030204" pitchFamily="34" charset="0"/>
              </a:rPr>
              <a:t> καθηγήτρια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3" name="Google Shape;83;p22"/>
          <p:cNvGrpSpPr/>
          <p:nvPr/>
        </p:nvGrpSpPr>
        <p:grpSpPr>
          <a:xfrm>
            <a:off x="6408425" y="4336692"/>
            <a:ext cx="2582400" cy="289350"/>
            <a:chOff x="6967625" y="394825"/>
            <a:chExt cx="2582400" cy="289350"/>
          </a:xfrm>
        </p:grpSpPr>
        <p:sp>
          <p:nvSpPr>
            <p:cNvPr id="84" name="Google Shape;84;p22"/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2"/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2"/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2"/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2"/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2"/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2"/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2"/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2"/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2"/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2"/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2"/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2"/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2"/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2"/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2"/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2"/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2"/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2"/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2"/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2"/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2"/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2"/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2"/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2"/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2"/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2"/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2"/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12" name="Google Shape;112;p22"/>
          <p:cNvCxnSpPr/>
          <p:nvPr/>
        </p:nvCxnSpPr>
        <p:spPr>
          <a:xfrm>
            <a:off x="705600" y="4867850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113" name="Google Shape;113;p22"/>
          <p:cNvGrpSpPr/>
          <p:nvPr/>
        </p:nvGrpSpPr>
        <p:grpSpPr>
          <a:xfrm>
            <a:off x="189960" y="1910654"/>
            <a:ext cx="289350" cy="867900"/>
            <a:chOff x="1006725" y="1731408"/>
            <a:chExt cx="289350" cy="867900"/>
          </a:xfrm>
        </p:grpSpPr>
        <p:sp>
          <p:nvSpPr>
            <p:cNvPr id="114" name="Google Shape;114;p22"/>
            <p:cNvSpPr/>
            <p:nvPr/>
          </p:nvSpPr>
          <p:spPr>
            <a:xfrm>
              <a:off x="1006725" y="17314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2"/>
            <p:cNvSpPr/>
            <p:nvPr/>
          </p:nvSpPr>
          <p:spPr>
            <a:xfrm>
              <a:off x="1190175" y="17314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2"/>
            <p:cNvSpPr/>
            <p:nvPr/>
          </p:nvSpPr>
          <p:spPr>
            <a:xfrm>
              <a:off x="1006725" y="19219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2"/>
            <p:cNvSpPr/>
            <p:nvPr/>
          </p:nvSpPr>
          <p:spPr>
            <a:xfrm>
              <a:off x="1190175" y="19219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2"/>
            <p:cNvSpPr/>
            <p:nvPr/>
          </p:nvSpPr>
          <p:spPr>
            <a:xfrm>
              <a:off x="1006725" y="21124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2"/>
            <p:cNvSpPr/>
            <p:nvPr/>
          </p:nvSpPr>
          <p:spPr>
            <a:xfrm>
              <a:off x="1190175" y="21124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2"/>
            <p:cNvSpPr/>
            <p:nvPr/>
          </p:nvSpPr>
          <p:spPr>
            <a:xfrm>
              <a:off x="1006725" y="23029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2"/>
            <p:cNvSpPr/>
            <p:nvPr/>
          </p:nvSpPr>
          <p:spPr>
            <a:xfrm>
              <a:off x="1190175" y="23029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2"/>
            <p:cNvSpPr/>
            <p:nvPr/>
          </p:nvSpPr>
          <p:spPr>
            <a:xfrm>
              <a:off x="1006725" y="24934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2"/>
            <p:cNvSpPr/>
            <p:nvPr/>
          </p:nvSpPr>
          <p:spPr>
            <a:xfrm>
              <a:off x="1190175" y="2493408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82;p22">
            <a:extLst>
              <a:ext uri="{FF2B5EF4-FFF2-40B4-BE49-F238E27FC236}">
                <a16:creationId xmlns:a16="http://schemas.microsoft.com/office/drawing/2014/main" id="{104F48B6-F9A1-4F6B-B01F-872BF88E65B4}"/>
              </a:ext>
            </a:extLst>
          </p:cNvPr>
          <p:cNvSpPr txBox="1">
            <a:spLocks/>
          </p:cNvSpPr>
          <p:nvPr/>
        </p:nvSpPr>
        <p:spPr>
          <a:xfrm>
            <a:off x="-22187" y="-39359"/>
            <a:ext cx="6254700" cy="47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Roboto"/>
              <a:buNone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 algn="l"/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ΠΡΟΓΡΑΜΜΑ ΜΕΤΑΠΤΥΧΙΑΚΩΝ ΣΠΟΥΔΩΝ:</a:t>
            </a:r>
          </a:p>
          <a:p>
            <a:pPr marL="0" indent="0" algn="l"/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ΔΙΑΧΕΙΡΙΣΗ ΠΛΗΡΟΦΟΡΙΩΝ ΣΕ ΒΙΒΛΙΟΘΗΚΕΣ, ΑΡΧΕΙΑ, ΜΟΥΣΕΙΑ</a:t>
            </a:r>
          </a:p>
          <a:p>
            <a:pPr marL="0" indent="0" algn="l"/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ΤΜΗΜΑ ΑΡΧΕΙΟΝΟΜΙΑΣ, ΒΙΒΛΙΟΘΗΚΟΝΟΜΙΑΣ ΚΑΙ ΣΥΣΤΗΜΑΤΩΝ ΠΛΗΡΟΦΟΡΗΣΗΣ</a:t>
            </a:r>
          </a:p>
          <a:p>
            <a:pPr marL="0" indent="0" algn="l"/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ΣΧΟΛΗ ΔΙΟΙΚΗΤΙΚΩΝ, ΟΙΚΟΝΟΜΙΚΩΝ ΚΑΙ ΚΟΙΝΩΝΙΚΩΝ ΕΠΙΣΤΗΜΩΝ</a:t>
            </a:r>
          </a:p>
        </p:txBody>
      </p:sp>
      <p:pic>
        <p:nvPicPr>
          <p:cNvPr id="49" name="Picture 8">
            <a:extLst>
              <a:ext uri="{FF2B5EF4-FFF2-40B4-BE49-F238E27FC236}">
                <a16:creationId xmlns:a16="http://schemas.microsoft.com/office/drawing/2014/main" id="{7B9F19AC-093D-498D-9E9A-79BBDE166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440" y="102264"/>
            <a:ext cx="1439210" cy="139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33B6DE1-1FD0-43AD-A751-BA36C2B7699E}"/>
              </a:ext>
            </a:extLst>
          </p:cNvPr>
          <p:cNvSpPr txBox="1">
            <a:spLocks/>
          </p:cNvSpPr>
          <p:nvPr/>
        </p:nvSpPr>
        <p:spPr>
          <a:xfrm>
            <a:off x="613875" y="86595"/>
            <a:ext cx="7732799" cy="52258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latin typeface="Calibri" panose="020F0502020204030204" pitchFamily="34" charset="0"/>
                <a:cs typeface="Calibri" panose="020F0502020204030204" pitchFamily="34" charset="0"/>
              </a:rPr>
              <a:t>Αξιολόγηση σοβαρότητας παραπτωμάτων</a:t>
            </a:r>
          </a:p>
        </p:txBody>
      </p:sp>
      <p:cxnSp>
        <p:nvCxnSpPr>
          <p:cNvPr id="3" name="Google Shape;307;p27">
            <a:extLst>
              <a:ext uri="{FF2B5EF4-FFF2-40B4-BE49-F238E27FC236}">
                <a16:creationId xmlns:a16="http://schemas.microsoft.com/office/drawing/2014/main" id="{5CDCEE2A-C0FC-42A2-B4C0-69712F42D78B}"/>
              </a:ext>
            </a:extLst>
          </p:cNvPr>
          <p:cNvCxnSpPr/>
          <p:nvPr/>
        </p:nvCxnSpPr>
        <p:spPr>
          <a:xfrm>
            <a:off x="613875" y="111278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1F24676A-6666-45ED-B576-C5E462C143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674475"/>
              </p:ext>
            </p:extLst>
          </p:nvPr>
        </p:nvGraphicFramePr>
        <p:xfrm>
          <a:off x="170121" y="786519"/>
          <a:ext cx="8750593" cy="40535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72270">
                  <a:extLst>
                    <a:ext uri="{9D8B030D-6E8A-4147-A177-3AD203B41FA5}">
                      <a16:colId xmlns:a16="http://schemas.microsoft.com/office/drawing/2014/main" val="2510667023"/>
                    </a:ext>
                  </a:extLst>
                </a:gridCol>
                <a:gridCol w="1292627">
                  <a:extLst>
                    <a:ext uri="{9D8B030D-6E8A-4147-A177-3AD203B41FA5}">
                      <a16:colId xmlns:a16="http://schemas.microsoft.com/office/drawing/2014/main" val="1691744039"/>
                    </a:ext>
                  </a:extLst>
                </a:gridCol>
                <a:gridCol w="1185974">
                  <a:extLst>
                    <a:ext uri="{9D8B030D-6E8A-4147-A177-3AD203B41FA5}">
                      <a16:colId xmlns:a16="http://schemas.microsoft.com/office/drawing/2014/main" val="609203316"/>
                    </a:ext>
                  </a:extLst>
                </a:gridCol>
                <a:gridCol w="1160434">
                  <a:extLst>
                    <a:ext uri="{9D8B030D-6E8A-4147-A177-3AD203B41FA5}">
                      <a16:colId xmlns:a16="http://schemas.microsoft.com/office/drawing/2014/main" val="2134100521"/>
                    </a:ext>
                  </a:extLst>
                </a:gridCol>
                <a:gridCol w="1039288">
                  <a:extLst>
                    <a:ext uri="{9D8B030D-6E8A-4147-A177-3AD203B41FA5}">
                      <a16:colId xmlns:a16="http://schemas.microsoft.com/office/drawing/2014/main" val="465432197"/>
                    </a:ext>
                  </a:extLst>
                </a:gridCol>
              </a:tblGrid>
              <a:tr h="39619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Παράπτωμα</a:t>
                      </a:r>
                      <a:endParaRPr lang="el-G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Δεν είναι παράπτωμα</a:t>
                      </a:r>
                      <a:endParaRPr lang="el-G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Είναι μέτριο παράπτωμα</a:t>
                      </a:r>
                      <a:endParaRPr lang="el-G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Είναι σοβαρό παράπτωμα</a:t>
                      </a:r>
                      <a:endParaRPr lang="el-G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2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Είναι απάτη</a:t>
                      </a:r>
                      <a:endParaRPr lang="el-GR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307614"/>
                  </a:ext>
                </a:extLst>
              </a:tr>
              <a:tr h="2207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Αντιγραφή από άλλον σε τεστ ή εξετάσεις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53% - 548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30% - 311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350714"/>
                  </a:ext>
                </a:extLst>
              </a:tr>
              <a:tr h="3957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Χρήση κρυφών σημειώσεων ή άλλων βοηθημάτων σε τεστ ή εξετάσεις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48% - 499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32% - 329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425755"/>
                  </a:ext>
                </a:extLst>
              </a:tr>
              <a:tr h="3080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Χρήση πηγών χωρίς τις κατάλληλες παραπομπές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39% - 404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33% - 339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17% - 171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675411"/>
                  </a:ext>
                </a:extLst>
              </a:tr>
              <a:tr h="3957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Αναζήτηση θεμάτων και λήψη απαντήσεων από προηγούμενη εξέταση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60% - 614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 - 61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105789"/>
                  </a:ext>
                </a:extLst>
              </a:tr>
              <a:tr h="3080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Μη συμμετοχή σε ομαδική άσκηση ή εργασία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24% - 249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44% - 457</a:t>
                      </a: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 - 58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923810"/>
                  </a:ext>
                </a:extLst>
              </a:tr>
              <a:tr h="3080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Συμμετοχή σε εξέταση στη θέση κάποιου άλλου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7% - 73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78% - 800</a:t>
                      </a: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734610"/>
                  </a:ext>
                </a:extLst>
              </a:tr>
              <a:tr h="3957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Υποβολή μέρους η ολόκληρης εργασίας που έχει κάνει άλλος για εκείνον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23% - 233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33% - 341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419055"/>
                  </a:ext>
                </a:extLst>
              </a:tr>
              <a:tr h="3957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Υποβολή της ίδιας εργασίας περισσότερες από μια φορές χωρίς τις κατάλληλες αναφορές</a:t>
                      </a: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33% - 343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35% - 361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20% - 204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586967"/>
                  </a:ext>
                </a:extLst>
              </a:tr>
              <a:tr h="2203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Έυρεση εργασίας και υποβολή ως δικής του</a:t>
                      </a: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9% - 87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71% - 732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569487"/>
                  </a:ext>
                </a:extLst>
              </a:tr>
              <a:tr h="3080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Δημιουργία εργασίας από κάποιον για κάποιον άλλον</a:t>
                      </a:r>
                      <a:endParaRPr lang="el-GR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 - 154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35% - 356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6012" marR="46012" marT="23006" marB="23006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27% - 278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22% - 226</a:t>
                      </a:r>
                      <a:endParaRPr lang="el-GR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937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852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33B6DE1-1FD0-43AD-A751-BA36C2B7699E}"/>
              </a:ext>
            </a:extLst>
          </p:cNvPr>
          <p:cNvSpPr txBox="1">
            <a:spLocks/>
          </p:cNvSpPr>
          <p:nvPr/>
        </p:nvSpPr>
        <p:spPr>
          <a:xfrm>
            <a:off x="835268" y="382445"/>
            <a:ext cx="3922039" cy="52258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latin typeface="Calibri" panose="020F0502020204030204" pitchFamily="34" charset="0"/>
                <a:cs typeface="Calibri" panose="020F0502020204030204" pitchFamily="34" charset="0"/>
              </a:rPr>
              <a:t>Αιτίες παραπτωμάτων</a:t>
            </a:r>
          </a:p>
        </p:txBody>
      </p:sp>
      <p:cxnSp>
        <p:nvCxnSpPr>
          <p:cNvPr id="3" name="Google Shape;307;p27">
            <a:extLst>
              <a:ext uri="{FF2B5EF4-FFF2-40B4-BE49-F238E27FC236}">
                <a16:creationId xmlns:a16="http://schemas.microsoft.com/office/drawing/2014/main" id="{5CDCEE2A-C0FC-42A2-B4C0-69712F42D78B}"/>
              </a:ext>
            </a:extLst>
          </p:cNvPr>
          <p:cNvCxnSpPr/>
          <p:nvPr/>
        </p:nvCxnSpPr>
        <p:spPr>
          <a:xfrm>
            <a:off x="809298" y="188779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11" name="Google Shape;128;p23">
            <a:extLst>
              <a:ext uri="{FF2B5EF4-FFF2-40B4-BE49-F238E27FC236}">
                <a16:creationId xmlns:a16="http://schemas.microsoft.com/office/drawing/2014/main" id="{5FC59D3D-CE66-449D-A3B9-5A650CE2D7B0}"/>
              </a:ext>
            </a:extLst>
          </p:cNvPr>
          <p:cNvGrpSpPr/>
          <p:nvPr/>
        </p:nvGrpSpPr>
        <p:grpSpPr>
          <a:xfrm rot="10800000">
            <a:off x="4948070" y="420755"/>
            <a:ext cx="2582400" cy="289350"/>
            <a:chOff x="6967625" y="394825"/>
            <a:chExt cx="2582400" cy="289350"/>
          </a:xfrm>
        </p:grpSpPr>
        <p:sp>
          <p:nvSpPr>
            <p:cNvPr id="12" name="Google Shape;129;p23">
              <a:extLst>
                <a:ext uri="{FF2B5EF4-FFF2-40B4-BE49-F238E27FC236}">
                  <a16:creationId xmlns:a16="http://schemas.microsoft.com/office/drawing/2014/main" id="{D5B12E0F-590C-4001-93F1-76B820C9BB98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0;p23">
              <a:extLst>
                <a:ext uri="{FF2B5EF4-FFF2-40B4-BE49-F238E27FC236}">
                  <a16:creationId xmlns:a16="http://schemas.microsoft.com/office/drawing/2014/main" id="{9FF4E0E5-AB39-4372-9AA5-4414D89735BC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1;p23">
              <a:extLst>
                <a:ext uri="{FF2B5EF4-FFF2-40B4-BE49-F238E27FC236}">
                  <a16:creationId xmlns:a16="http://schemas.microsoft.com/office/drawing/2014/main" id="{2FA41C2C-4AA9-4B6D-8297-28196F9A622E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2;p23">
              <a:extLst>
                <a:ext uri="{FF2B5EF4-FFF2-40B4-BE49-F238E27FC236}">
                  <a16:creationId xmlns:a16="http://schemas.microsoft.com/office/drawing/2014/main" id="{F9CDA77F-6BB0-4D26-A5F2-4C3D245EFF32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3;p23">
              <a:extLst>
                <a:ext uri="{FF2B5EF4-FFF2-40B4-BE49-F238E27FC236}">
                  <a16:creationId xmlns:a16="http://schemas.microsoft.com/office/drawing/2014/main" id="{D43BF93C-0F8A-4639-BAD7-CF11E5852FAF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4;p23">
              <a:extLst>
                <a:ext uri="{FF2B5EF4-FFF2-40B4-BE49-F238E27FC236}">
                  <a16:creationId xmlns:a16="http://schemas.microsoft.com/office/drawing/2014/main" id="{1F9D1884-52FB-4C86-A99C-1FCA47B4A879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5;p23">
              <a:extLst>
                <a:ext uri="{FF2B5EF4-FFF2-40B4-BE49-F238E27FC236}">
                  <a16:creationId xmlns:a16="http://schemas.microsoft.com/office/drawing/2014/main" id="{F7E5C899-39A0-41B5-8E5A-E2F87DAB18EC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36;p23">
              <a:extLst>
                <a:ext uri="{FF2B5EF4-FFF2-40B4-BE49-F238E27FC236}">
                  <a16:creationId xmlns:a16="http://schemas.microsoft.com/office/drawing/2014/main" id="{D6C623EF-9157-4D97-AAFB-DCDD0DE49D21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7;p23">
              <a:extLst>
                <a:ext uri="{FF2B5EF4-FFF2-40B4-BE49-F238E27FC236}">
                  <a16:creationId xmlns:a16="http://schemas.microsoft.com/office/drawing/2014/main" id="{81A2D5F4-FFF7-434F-A41F-D652A8625743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8;p23">
              <a:extLst>
                <a:ext uri="{FF2B5EF4-FFF2-40B4-BE49-F238E27FC236}">
                  <a16:creationId xmlns:a16="http://schemas.microsoft.com/office/drawing/2014/main" id="{0802E342-5D2F-4EA4-9F96-37ED6BD2B1EC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39;p23">
              <a:extLst>
                <a:ext uri="{FF2B5EF4-FFF2-40B4-BE49-F238E27FC236}">
                  <a16:creationId xmlns:a16="http://schemas.microsoft.com/office/drawing/2014/main" id="{702D352A-024E-4DF0-BD75-223480DC903F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40;p23">
              <a:extLst>
                <a:ext uri="{FF2B5EF4-FFF2-40B4-BE49-F238E27FC236}">
                  <a16:creationId xmlns:a16="http://schemas.microsoft.com/office/drawing/2014/main" id="{F7D7410E-6D85-4725-8A19-53C5FE3FDBEF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41;p23">
              <a:extLst>
                <a:ext uri="{FF2B5EF4-FFF2-40B4-BE49-F238E27FC236}">
                  <a16:creationId xmlns:a16="http://schemas.microsoft.com/office/drawing/2014/main" id="{9B4C356E-CC04-4DFD-98A1-1D27A8986790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2;p23">
              <a:extLst>
                <a:ext uri="{FF2B5EF4-FFF2-40B4-BE49-F238E27FC236}">
                  <a16:creationId xmlns:a16="http://schemas.microsoft.com/office/drawing/2014/main" id="{CC88271A-F133-4219-BE5F-37D7EB839EED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43;p23">
              <a:extLst>
                <a:ext uri="{FF2B5EF4-FFF2-40B4-BE49-F238E27FC236}">
                  <a16:creationId xmlns:a16="http://schemas.microsoft.com/office/drawing/2014/main" id="{9DF2796B-6DC5-4128-B410-52BA529DF11A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44;p23">
              <a:extLst>
                <a:ext uri="{FF2B5EF4-FFF2-40B4-BE49-F238E27FC236}">
                  <a16:creationId xmlns:a16="http://schemas.microsoft.com/office/drawing/2014/main" id="{47C1F631-D2CD-47DC-9094-B58B8E5B1BE2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5;p23">
              <a:extLst>
                <a:ext uri="{FF2B5EF4-FFF2-40B4-BE49-F238E27FC236}">
                  <a16:creationId xmlns:a16="http://schemas.microsoft.com/office/drawing/2014/main" id="{6FA5D3F3-99EF-497E-847C-06E46DBF61CA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46;p23">
              <a:extLst>
                <a:ext uri="{FF2B5EF4-FFF2-40B4-BE49-F238E27FC236}">
                  <a16:creationId xmlns:a16="http://schemas.microsoft.com/office/drawing/2014/main" id="{9DF56069-1BFC-4347-A82A-97D4275F651D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47;p23">
              <a:extLst>
                <a:ext uri="{FF2B5EF4-FFF2-40B4-BE49-F238E27FC236}">
                  <a16:creationId xmlns:a16="http://schemas.microsoft.com/office/drawing/2014/main" id="{7A5F8054-6CB7-4E2A-A395-DB4C7B8EC668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8;p23">
              <a:extLst>
                <a:ext uri="{FF2B5EF4-FFF2-40B4-BE49-F238E27FC236}">
                  <a16:creationId xmlns:a16="http://schemas.microsoft.com/office/drawing/2014/main" id="{82BB417A-5738-4433-AF5F-E6A3401202AB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49;p23">
              <a:extLst>
                <a:ext uri="{FF2B5EF4-FFF2-40B4-BE49-F238E27FC236}">
                  <a16:creationId xmlns:a16="http://schemas.microsoft.com/office/drawing/2014/main" id="{A0ADA74F-57C9-4016-B9F0-DABC31A22B1E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50;p23">
              <a:extLst>
                <a:ext uri="{FF2B5EF4-FFF2-40B4-BE49-F238E27FC236}">
                  <a16:creationId xmlns:a16="http://schemas.microsoft.com/office/drawing/2014/main" id="{D30B32EC-3C36-4D56-9816-D1502FE8C51E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51;p23">
              <a:extLst>
                <a:ext uri="{FF2B5EF4-FFF2-40B4-BE49-F238E27FC236}">
                  <a16:creationId xmlns:a16="http://schemas.microsoft.com/office/drawing/2014/main" id="{EAC7681C-5D68-4637-9902-55D97760C1AF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52;p23">
              <a:extLst>
                <a:ext uri="{FF2B5EF4-FFF2-40B4-BE49-F238E27FC236}">
                  <a16:creationId xmlns:a16="http://schemas.microsoft.com/office/drawing/2014/main" id="{5428B74D-EE64-4F7E-AEB6-522F7C179A9F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53;p23">
              <a:extLst>
                <a:ext uri="{FF2B5EF4-FFF2-40B4-BE49-F238E27FC236}">
                  <a16:creationId xmlns:a16="http://schemas.microsoft.com/office/drawing/2014/main" id="{CD36B6C0-5AF3-4406-8273-20CBC7EA352D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54;p23">
              <a:extLst>
                <a:ext uri="{FF2B5EF4-FFF2-40B4-BE49-F238E27FC236}">
                  <a16:creationId xmlns:a16="http://schemas.microsoft.com/office/drawing/2014/main" id="{C7103586-C8AC-4334-88C2-2E9D31D5267D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55;p23">
              <a:extLst>
                <a:ext uri="{FF2B5EF4-FFF2-40B4-BE49-F238E27FC236}">
                  <a16:creationId xmlns:a16="http://schemas.microsoft.com/office/drawing/2014/main" id="{BA1243EF-F627-4379-882B-F5A76FF92BFE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56;p23">
              <a:extLst>
                <a:ext uri="{FF2B5EF4-FFF2-40B4-BE49-F238E27FC236}">
                  <a16:creationId xmlns:a16="http://schemas.microsoft.com/office/drawing/2014/main" id="{FFB46C3D-0A2D-460A-AAC9-6685E6C10563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306;p27">
            <a:extLst>
              <a:ext uri="{FF2B5EF4-FFF2-40B4-BE49-F238E27FC236}">
                <a16:creationId xmlns:a16="http://schemas.microsoft.com/office/drawing/2014/main" id="{98653A8E-C41A-427F-9CE3-3ADB10E55F1B}"/>
              </a:ext>
            </a:extLst>
          </p:cNvPr>
          <p:cNvSpPr/>
          <p:nvPr/>
        </p:nvSpPr>
        <p:spPr>
          <a:xfrm>
            <a:off x="341824" y="3881823"/>
            <a:ext cx="934948" cy="923026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" name="Google Shape;303;p27">
            <a:extLst>
              <a:ext uri="{FF2B5EF4-FFF2-40B4-BE49-F238E27FC236}">
                <a16:creationId xmlns:a16="http://schemas.microsoft.com/office/drawing/2014/main" id="{A038721D-DA30-4019-8001-9C21B23A9D99}"/>
              </a:ext>
            </a:extLst>
          </p:cNvPr>
          <p:cNvGrpSpPr/>
          <p:nvPr/>
        </p:nvGrpSpPr>
        <p:grpSpPr>
          <a:xfrm rot="-899982">
            <a:off x="111087" y="3642393"/>
            <a:ext cx="1398560" cy="1401886"/>
            <a:chOff x="269239" y="624399"/>
            <a:chExt cx="2386800" cy="2386800"/>
          </a:xfrm>
        </p:grpSpPr>
        <p:sp>
          <p:nvSpPr>
            <p:cNvPr id="54" name="Google Shape;304;p27">
              <a:extLst>
                <a:ext uri="{FF2B5EF4-FFF2-40B4-BE49-F238E27FC236}">
                  <a16:creationId xmlns:a16="http://schemas.microsoft.com/office/drawing/2014/main" id="{FF42030E-4BC2-4503-B76D-A63A498DD1AD}"/>
                </a:ext>
              </a:extLst>
            </p:cNvPr>
            <p:cNvSpPr/>
            <p:nvPr/>
          </p:nvSpPr>
          <p:spPr>
            <a:xfrm rot="-1970538">
              <a:off x="599418" y="954577"/>
              <a:ext cx="1726444" cy="1726444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05;p27">
              <a:extLst>
                <a:ext uri="{FF2B5EF4-FFF2-40B4-BE49-F238E27FC236}">
                  <a16:creationId xmlns:a16="http://schemas.microsoft.com/office/drawing/2014/main" id="{3AC87B9D-EA5D-447B-9C5F-2DC269945EAC}"/>
                </a:ext>
              </a:extLst>
            </p:cNvPr>
            <p:cNvSpPr/>
            <p:nvPr/>
          </p:nvSpPr>
          <p:spPr>
            <a:xfrm rot="-1969931">
              <a:off x="929754" y="1027196"/>
              <a:ext cx="127817" cy="12781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128;p23">
            <a:extLst>
              <a:ext uri="{FF2B5EF4-FFF2-40B4-BE49-F238E27FC236}">
                <a16:creationId xmlns:a16="http://schemas.microsoft.com/office/drawing/2014/main" id="{63B70E9F-0F8F-423C-AC66-009AD1DDD4AA}"/>
              </a:ext>
            </a:extLst>
          </p:cNvPr>
          <p:cNvGrpSpPr/>
          <p:nvPr/>
        </p:nvGrpSpPr>
        <p:grpSpPr>
          <a:xfrm rot="16200000">
            <a:off x="-311256" y="2209136"/>
            <a:ext cx="2582400" cy="289350"/>
            <a:chOff x="6967625" y="394825"/>
            <a:chExt cx="2582400" cy="289350"/>
          </a:xfrm>
        </p:grpSpPr>
        <p:sp>
          <p:nvSpPr>
            <p:cNvPr id="57" name="Google Shape;129;p23">
              <a:extLst>
                <a:ext uri="{FF2B5EF4-FFF2-40B4-BE49-F238E27FC236}">
                  <a16:creationId xmlns:a16="http://schemas.microsoft.com/office/drawing/2014/main" id="{29840171-480E-426B-A0E4-1FBA0E7303AE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30;p23">
              <a:extLst>
                <a:ext uri="{FF2B5EF4-FFF2-40B4-BE49-F238E27FC236}">
                  <a16:creationId xmlns:a16="http://schemas.microsoft.com/office/drawing/2014/main" id="{33AC61E7-FC55-443A-B1F9-7C5B380175EA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1;p23">
              <a:extLst>
                <a:ext uri="{FF2B5EF4-FFF2-40B4-BE49-F238E27FC236}">
                  <a16:creationId xmlns:a16="http://schemas.microsoft.com/office/drawing/2014/main" id="{7E3525A0-E501-4510-AE3A-6EF21A095E39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32;p23">
              <a:extLst>
                <a:ext uri="{FF2B5EF4-FFF2-40B4-BE49-F238E27FC236}">
                  <a16:creationId xmlns:a16="http://schemas.microsoft.com/office/drawing/2014/main" id="{40B9CFA3-C3B8-4118-90B1-6729B18D61A5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33;p23">
              <a:extLst>
                <a:ext uri="{FF2B5EF4-FFF2-40B4-BE49-F238E27FC236}">
                  <a16:creationId xmlns:a16="http://schemas.microsoft.com/office/drawing/2014/main" id="{706559E6-6037-48BB-BF1B-B72EB8948F3A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34;p23">
              <a:extLst>
                <a:ext uri="{FF2B5EF4-FFF2-40B4-BE49-F238E27FC236}">
                  <a16:creationId xmlns:a16="http://schemas.microsoft.com/office/drawing/2014/main" id="{6F21D036-CD05-48F1-AE39-AF26A52CB0CC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35;p23">
              <a:extLst>
                <a:ext uri="{FF2B5EF4-FFF2-40B4-BE49-F238E27FC236}">
                  <a16:creationId xmlns:a16="http://schemas.microsoft.com/office/drawing/2014/main" id="{AC3458D7-9395-4228-8383-38436C78D66C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36;p23">
              <a:extLst>
                <a:ext uri="{FF2B5EF4-FFF2-40B4-BE49-F238E27FC236}">
                  <a16:creationId xmlns:a16="http://schemas.microsoft.com/office/drawing/2014/main" id="{FFD4E919-DFE8-4D2A-A000-C4DCDD3D1C5E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37;p23">
              <a:extLst>
                <a:ext uri="{FF2B5EF4-FFF2-40B4-BE49-F238E27FC236}">
                  <a16:creationId xmlns:a16="http://schemas.microsoft.com/office/drawing/2014/main" id="{2BCD97BD-2F02-4166-AB5B-4EE87F0E7BAC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38;p23">
              <a:extLst>
                <a:ext uri="{FF2B5EF4-FFF2-40B4-BE49-F238E27FC236}">
                  <a16:creationId xmlns:a16="http://schemas.microsoft.com/office/drawing/2014/main" id="{E26C7DCE-DDD8-4C49-801A-01C083477DCF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39;p23">
              <a:extLst>
                <a:ext uri="{FF2B5EF4-FFF2-40B4-BE49-F238E27FC236}">
                  <a16:creationId xmlns:a16="http://schemas.microsoft.com/office/drawing/2014/main" id="{7284F740-B850-4A42-9A88-68604E39DFAF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40;p23">
              <a:extLst>
                <a:ext uri="{FF2B5EF4-FFF2-40B4-BE49-F238E27FC236}">
                  <a16:creationId xmlns:a16="http://schemas.microsoft.com/office/drawing/2014/main" id="{FF2AA66E-FA1F-4456-9B3A-0FD2CB8DCA7B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41;p23">
              <a:extLst>
                <a:ext uri="{FF2B5EF4-FFF2-40B4-BE49-F238E27FC236}">
                  <a16:creationId xmlns:a16="http://schemas.microsoft.com/office/drawing/2014/main" id="{53459BA2-9C4E-4578-88BA-28FD0FB4FDCA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42;p23">
              <a:extLst>
                <a:ext uri="{FF2B5EF4-FFF2-40B4-BE49-F238E27FC236}">
                  <a16:creationId xmlns:a16="http://schemas.microsoft.com/office/drawing/2014/main" id="{E4EE1860-684C-41D4-ABE8-C87D735B7CAE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43;p23">
              <a:extLst>
                <a:ext uri="{FF2B5EF4-FFF2-40B4-BE49-F238E27FC236}">
                  <a16:creationId xmlns:a16="http://schemas.microsoft.com/office/drawing/2014/main" id="{74A5EBF9-A4EB-4ACD-8B1B-146F2734ECFD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44;p23">
              <a:extLst>
                <a:ext uri="{FF2B5EF4-FFF2-40B4-BE49-F238E27FC236}">
                  <a16:creationId xmlns:a16="http://schemas.microsoft.com/office/drawing/2014/main" id="{765F8176-67D7-4374-B82D-72C3C69CDC13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45;p23">
              <a:extLst>
                <a:ext uri="{FF2B5EF4-FFF2-40B4-BE49-F238E27FC236}">
                  <a16:creationId xmlns:a16="http://schemas.microsoft.com/office/drawing/2014/main" id="{C330C076-2CA4-4D50-B380-79380822240E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46;p23">
              <a:extLst>
                <a:ext uri="{FF2B5EF4-FFF2-40B4-BE49-F238E27FC236}">
                  <a16:creationId xmlns:a16="http://schemas.microsoft.com/office/drawing/2014/main" id="{99695A84-DC24-4C8E-869C-89CC04463F7E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47;p23">
              <a:extLst>
                <a:ext uri="{FF2B5EF4-FFF2-40B4-BE49-F238E27FC236}">
                  <a16:creationId xmlns:a16="http://schemas.microsoft.com/office/drawing/2014/main" id="{BF945438-5F61-40DA-840B-EB7518D55890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48;p23">
              <a:extLst>
                <a:ext uri="{FF2B5EF4-FFF2-40B4-BE49-F238E27FC236}">
                  <a16:creationId xmlns:a16="http://schemas.microsoft.com/office/drawing/2014/main" id="{C0D10B40-1AE6-4B58-A02D-91DE4BCAE7BA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49;p23">
              <a:extLst>
                <a:ext uri="{FF2B5EF4-FFF2-40B4-BE49-F238E27FC236}">
                  <a16:creationId xmlns:a16="http://schemas.microsoft.com/office/drawing/2014/main" id="{8AC14763-88C3-4F6C-9A28-4F5D524E39FD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50;p23">
              <a:extLst>
                <a:ext uri="{FF2B5EF4-FFF2-40B4-BE49-F238E27FC236}">
                  <a16:creationId xmlns:a16="http://schemas.microsoft.com/office/drawing/2014/main" id="{FA828B8C-9650-475D-8F64-33E2E84D148F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51;p23">
              <a:extLst>
                <a:ext uri="{FF2B5EF4-FFF2-40B4-BE49-F238E27FC236}">
                  <a16:creationId xmlns:a16="http://schemas.microsoft.com/office/drawing/2014/main" id="{F027B1EB-706C-4E7C-8F9B-D38F6AD6D6CD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52;p23">
              <a:extLst>
                <a:ext uri="{FF2B5EF4-FFF2-40B4-BE49-F238E27FC236}">
                  <a16:creationId xmlns:a16="http://schemas.microsoft.com/office/drawing/2014/main" id="{F7DDCD6C-5527-4976-ABB3-3202FBA301D2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53;p23">
              <a:extLst>
                <a:ext uri="{FF2B5EF4-FFF2-40B4-BE49-F238E27FC236}">
                  <a16:creationId xmlns:a16="http://schemas.microsoft.com/office/drawing/2014/main" id="{248B952A-1CD4-44DD-B9E0-AC41651B0DFF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54;p23">
              <a:extLst>
                <a:ext uri="{FF2B5EF4-FFF2-40B4-BE49-F238E27FC236}">
                  <a16:creationId xmlns:a16="http://schemas.microsoft.com/office/drawing/2014/main" id="{7A30B865-75F1-42DA-B1CA-2D482890CA10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55;p23">
              <a:extLst>
                <a:ext uri="{FF2B5EF4-FFF2-40B4-BE49-F238E27FC236}">
                  <a16:creationId xmlns:a16="http://schemas.microsoft.com/office/drawing/2014/main" id="{AFB0C455-2601-45A4-817D-35EE4DAF80AA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56;p23">
              <a:extLst>
                <a:ext uri="{FF2B5EF4-FFF2-40B4-BE49-F238E27FC236}">
                  <a16:creationId xmlns:a16="http://schemas.microsoft.com/office/drawing/2014/main" id="{5F2A8F70-E31A-4EEB-B578-6C277D9BBC5D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4" name="Πίνακας 3">
            <a:extLst>
              <a:ext uri="{FF2B5EF4-FFF2-40B4-BE49-F238E27FC236}">
                <a16:creationId xmlns:a16="http://schemas.microsoft.com/office/drawing/2014/main" id="{21608DB4-01EB-4BB3-9B79-50F49B915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406399"/>
              </p:ext>
            </p:extLst>
          </p:nvPr>
        </p:nvGraphicFramePr>
        <p:xfrm>
          <a:off x="1767566" y="1032820"/>
          <a:ext cx="5634470" cy="3594481"/>
        </p:xfrm>
        <a:graphic>
          <a:graphicData uri="http://schemas.openxmlformats.org/drawingml/2006/table">
            <a:tbl>
              <a:tblPr firstRow="1" bandRow="1"/>
              <a:tblGrid>
                <a:gridCol w="4383090">
                  <a:extLst>
                    <a:ext uri="{9D8B030D-6E8A-4147-A177-3AD203B41FA5}">
                      <a16:colId xmlns:a16="http://schemas.microsoft.com/office/drawing/2014/main" val="850786635"/>
                    </a:ext>
                  </a:extLst>
                </a:gridCol>
                <a:gridCol w="1251380">
                  <a:extLst>
                    <a:ext uri="{9D8B030D-6E8A-4147-A177-3AD203B41FA5}">
                      <a16:colId xmlns:a16="http://schemas.microsoft.com/office/drawing/2014/main" val="2848297985"/>
                    </a:ext>
                  </a:extLst>
                </a:gridCol>
              </a:tblGrid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Πρέπει να περάσει το μάθημα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96% - 990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4691441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Δύσκολο μάθημα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94% - 966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9302355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Φόρτος εργασίας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84% - 860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944559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Έλλειψη χρόνου για μελέτη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81% - 829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410412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Έλλειψη δεξιοτήτων για τη</a:t>
                      </a:r>
                      <a:r>
                        <a:rPr lang="en-US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συγγραφή εργασίας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74% - 762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678364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Αδιαφορία για τις επιπτώσεις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68% - 695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857003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Ανάγκη καλής βαθμολογίας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66% - 674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514604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Έλλειψη συνεπειών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64% - 654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467346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Λήψη υποτροφίας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59% - 614</a:t>
                      </a:r>
                      <a:endParaRPr lang="el-G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233671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Βαρετό μάθημα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57% - 586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254470"/>
                  </a:ext>
                </a:extLst>
              </a:tr>
              <a:tr h="2470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Το κάνουν όλοι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600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51% - 520</a:t>
                      </a:r>
                      <a:endParaRPr lang="el-G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6835" marR="76835" marT="38735" marB="3873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871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4620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1">
            <a:extLst>
              <a:ext uri="{FF2B5EF4-FFF2-40B4-BE49-F238E27FC236}">
                <a16:creationId xmlns:a16="http://schemas.microsoft.com/office/drawing/2014/main" id="{9AA47D78-218D-4F4E-966F-BA1C12582AEF}"/>
              </a:ext>
            </a:extLst>
          </p:cNvPr>
          <p:cNvSpPr txBox="1">
            <a:spLocks/>
          </p:cNvSpPr>
          <p:nvPr/>
        </p:nvSpPr>
        <p:spPr>
          <a:xfrm>
            <a:off x="809299" y="111632"/>
            <a:ext cx="7519453" cy="8181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latin typeface="Calibri" panose="020F0502020204030204" pitchFamily="34" charset="0"/>
                <a:cs typeface="Calibri" panose="020F0502020204030204" pitchFamily="34" charset="0"/>
              </a:rPr>
              <a:t>Αξιολόγηση αποτελεσματικότητας τρόπων αντιμετώπισης</a:t>
            </a:r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9C937D69-7DAB-4882-ABB7-1A3BA6998C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80534"/>
              </p:ext>
            </p:extLst>
          </p:nvPr>
        </p:nvGraphicFramePr>
        <p:xfrm>
          <a:off x="1310641" y="1070634"/>
          <a:ext cx="6545311" cy="3294888"/>
        </p:xfrm>
        <a:graphic>
          <a:graphicData uri="http://schemas.openxmlformats.org/drawingml/2006/table">
            <a:tbl>
              <a:tblPr firstRow="1" bandRow="1"/>
              <a:tblGrid>
                <a:gridCol w="3444239">
                  <a:extLst>
                    <a:ext uri="{9D8B030D-6E8A-4147-A177-3AD203B41FA5}">
                      <a16:colId xmlns:a16="http://schemas.microsoft.com/office/drawing/2014/main" val="189496130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1084752691"/>
                    </a:ext>
                  </a:extLst>
                </a:gridCol>
                <a:gridCol w="1531352">
                  <a:extLst>
                    <a:ext uri="{9D8B030D-6E8A-4147-A177-3AD203B41FA5}">
                      <a16:colId xmlns:a16="http://schemas.microsoft.com/office/drawing/2014/main" val="32977479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4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Τρόποι αντιμετώπισης</a:t>
                      </a:r>
                      <a:endParaRPr lang="el-G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Απόλυτα αποτελεσματικός</a:t>
                      </a:r>
                      <a:endParaRPr lang="el-G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l-GR" sz="13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Απόλυτα αναποτελεσματικός</a:t>
                      </a:r>
                      <a:endParaRPr lang="el-GR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18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Διεξαγωγή σεμιναρίων για τη συγγραφή εργασιών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56% - 574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11% - 209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09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Διεξαγωγή σεμιναρίων που αφορούν τη λογοκλοπή και τα πνευματικά δικαιώματα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38% - 390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11% - 119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5455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Συστηματικός έλεγχος για λογοκλοπή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57% - 583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9% - 90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6995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Αυστηροποίηση επιτήρησης στις εξετάσεις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40% - 409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10% - 98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869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Δυνατότητα επιλογής περισσότερων μαθημάτων ανάλογα με τα ενδιαφέροντα του φοιτητή</a:t>
                      </a:r>
                      <a:endParaRPr lang="el-G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46% - 469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9% - 97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357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Επιβολή αυστηρών ποινών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30% - 308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l-GR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29% - 299</a:t>
                      </a:r>
                      <a:endParaRPr lang="el-G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328440"/>
                  </a:ext>
                </a:extLst>
              </a:tr>
            </a:tbl>
          </a:graphicData>
        </a:graphic>
      </p:graphicFrame>
      <p:grpSp>
        <p:nvGrpSpPr>
          <p:cNvPr id="6" name="Google Shape;128;p23">
            <a:extLst>
              <a:ext uri="{FF2B5EF4-FFF2-40B4-BE49-F238E27FC236}">
                <a16:creationId xmlns:a16="http://schemas.microsoft.com/office/drawing/2014/main" id="{4B9A69E3-2F7C-4B04-A37F-2091A122D39E}"/>
              </a:ext>
            </a:extLst>
          </p:cNvPr>
          <p:cNvGrpSpPr/>
          <p:nvPr/>
        </p:nvGrpSpPr>
        <p:grpSpPr>
          <a:xfrm rot="5400000">
            <a:off x="-337226" y="2777873"/>
            <a:ext cx="2582400" cy="289350"/>
            <a:chOff x="6967625" y="394825"/>
            <a:chExt cx="2582400" cy="289350"/>
          </a:xfrm>
        </p:grpSpPr>
        <p:sp>
          <p:nvSpPr>
            <p:cNvPr id="7" name="Google Shape;129;p23">
              <a:extLst>
                <a:ext uri="{FF2B5EF4-FFF2-40B4-BE49-F238E27FC236}">
                  <a16:creationId xmlns:a16="http://schemas.microsoft.com/office/drawing/2014/main" id="{F27643F8-BC4A-488A-B509-DED716EA1163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30;p23">
              <a:extLst>
                <a:ext uri="{FF2B5EF4-FFF2-40B4-BE49-F238E27FC236}">
                  <a16:creationId xmlns:a16="http://schemas.microsoft.com/office/drawing/2014/main" id="{4A1B93A8-32BA-4E31-939A-3325E7650E07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31;p23">
              <a:extLst>
                <a:ext uri="{FF2B5EF4-FFF2-40B4-BE49-F238E27FC236}">
                  <a16:creationId xmlns:a16="http://schemas.microsoft.com/office/drawing/2014/main" id="{7A3631DC-2D1B-4E14-A691-A885E10D54A4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32;p23">
              <a:extLst>
                <a:ext uri="{FF2B5EF4-FFF2-40B4-BE49-F238E27FC236}">
                  <a16:creationId xmlns:a16="http://schemas.microsoft.com/office/drawing/2014/main" id="{79C4F390-2155-4AFE-A1E2-2CF12164841A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33;p23">
              <a:extLst>
                <a:ext uri="{FF2B5EF4-FFF2-40B4-BE49-F238E27FC236}">
                  <a16:creationId xmlns:a16="http://schemas.microsoft.com/office/drawing/2014/main" id="{57090AB5-DA26-4C15-9D6F-BC49BF52D412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34;p23">
              <a:extLst>
                <a:ext uri="{FF2B5EF4-FFF2-40B4-BE49-F238E27FC236}">
                  <a16:creationId xmlns:a16="http://schemas.microsoft.com/office/drawing/2014/main" id="{DC1AA48B-C27C-449B-9527-13D6A4DF2A3D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5;p23">
              <a:extLst>
                <a:ext uri="{FF2B5EF4-FFF2-40B4-BE49-F238E27FC236}">
                  <a16:creationId xmlns:a16="http://schemas.microsoft.com/office/drawing/2014/main" id="{74625BE4-A3E8-4DBB-8778-24B722E37FE0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6;p23">
              <a:extLst>
                <a:ext uri="{FF2B5EF4-FFF2-40B4-BE49-F238E27FC236}">
                  <a16:creationId xmlns:a16="http://schemas.microsoft.com/office/drawing/2014/main" id="{5AD6FF87-9FE0-49E1-9FE7-433EE3A827A4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7;p23">
              <a:extLst>
                <a:ext uri="{FF2B5EF4-FFF2-40B4-BE49-F238E27FC236}">
                  <a16:creationId xmlns:a16="http://schemas.microsoft.com/office/drawing/2014/main" id="{F1BF1332-A214-4653-9109-85284B229096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8;p23">
              <a:extLst>
                <a:ext uri="{FF2B5EF4-FFF2-40B4-BE49-F238E27FC236}">
                  <a16:creationId xmlns:a16="http://schemas.microsoft.com/office/drawing/2014/main" id="{9249FD52-BFE6-4476-88D1-C62BBD1A52A5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9;p23">
              <a:extLst>
                <a:ext uri="{FF2B5EF4-FFF2-40B4-BE49-F238E27FC236}">
                  <a16:creationId xmlns:a16="http://schemas.microsoft.com/office/drawing/2014/main" id="{4FAAF7A1-3006-42ED-8BE5-40AFC3CFEBC3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40;p23">
              <a:extLst>
                <a:ext uri="{FF2B5EF4-FFF2-40B4-BE49-F238E27FC236}">
                  <a16:creationId xmlns:a16="http://schemas.microsoft.com/office/drawing/2014/main" id="{1BFDEE14-0283-4E49-94A8-1CC5CBAD639D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41;p23">
              <a:extLst>
                <a:ext uri="{FF2B5EF4-FFF2-40B4-BE49-F238E27FC236}">
                  <a16:creationId xmlns:a16="http://schemas.microsoft.com/office/drawing/2014/main" id="{688ED22E-AF76-4AA5-9730-79F3A2D8E11C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42;p23">
              <a:extLst>
                <a:ext uri="{FF2B5EF4-FFF2-40B4-BE49-F238E27FC236}">
                  <a16:creationId xmlns:a16="http://schemas.microsoft.com/office/drawing/2014/main" id="{23AA8D56-6963-4323-9BD3-690610799FD1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43;p23">
              <a:extLst>
                <a:ext uri="{FF2B5EF4-FFF2-40B4-BE49-F238E27FC236}">
                  <a16:creationId xmlns:a16="http://schemas.microsoft.com/office/drawing/2014/main" id="{6447E1FB-525E-4F8F-BF91-706E6E7702E5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4;p23">
              <a:extLst>
                <a:ext uri="{FF2B5EF4-FFF2-40B4-BE49-F238E27FC236}">
                  <a16:creationId xmlns:a16="http://schemas.microsoft.com/office/drawing/2014/main" id="{7DC8FA43-0ACA-43CD-80C5-34079EDD1FBA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45;p23">
              <a:extLst>
                <a:ext uri="{FF2B5EF4-FFF2-40B4-BE49-F238E27FC236}">
                  <a16:creationId xmlns:a16="http://schemas.microsoft.com/office/drawing/2014/main" id="{E8CC5A3B-2D72-4EFE-A9C3-6EE2C284C5B7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46;p23">
              <a:extLst>
                <a:ext uri="{FF2B5EF4-FFF2-40B4-BE49-F238E27FC236}">
                  <a16:creationId xmlns:a16="http://schemas.microsoft.com/office/drawing/2014/main" id="{2B835760-5527-444E-B9C0-9BEDBBF65561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7;p23">
              <a:extLst>
                <a:ext uri="{FF2B5EF4-FFF2-40B4-BE49-F238E27FC236}">
                  <a16:creationId xmlns:a16="http://schemas.microsoft.com/office/drawing/2014/main" id="{4059AD7C-3B21-4702-AA20-3BFEC5A27258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48;p23">
              <a:extLst>
                <a:ext uri="{FF2B5EF4-FFF2-40B4-BE49-F238E27FC236}">
                  <a16:creationId xmlns:a16="http://schemas.microsoft.com/office/drawing/2014/main" id="{9318E833-4CDA-4A95-B8EF-DCFED923A9CD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49;p23">
              <a:extLst>
                <a:ext uri="{FF2B5EF4-FFF2-40B4-BE49-F238E27FC236}">
                  <a16:creationId xmlns:a16="http://schemas.microsoft.com/office/drawing/2014/main" id="{7B4C0F1B-3DD4-42AE-AFA7-B5BC6E635033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50;p23">
              <a:extLst>
                <a:ext uri="{FF2B5EF4-FFF2-40B4-BE49-F238E27FC236}">
                  <a16:creationId xmlns:a16="http://schemas.microsoft.com/office/drawing/2014/main" id="{BBD2A4C0-3CD7-4513-8D97-42773C78AFDB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51;p23">
              <a:extLst>
                <a:ext uri="{FF2B5EF4-FFF2-40B4-BE49-F238E27FC236}">
                  <a16:creationId xmlns:a16="http://schemas.microsoft.com/office/drawing/2014/main" id="{5AFBBDA4-A066-47A6-AF14-DE717A5F6640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52;p23">
              <a:extLst>
                <a:ext uri="{FF2B5EF4-FFF2-40B4-BE49-F238E27FC236}">
                  <a16:creationId xmlns:a16="http://schemas.microsoft.com/office/drawing/2014/main" id="{E5A1D64A-707D-4F80-8A2D-86AF7EE60C60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53;p23">
              <a:extLst>
                <a:ext uri="{FF2B5EF4-FFF2-40B4-BE49-F238E27FC236}">
                  <a16:creationId xmlns:a16="http://schemas.microsoft.com/office/drawing/2014/main" id="{569A948E-1519-4DEE-B374-B6C19CD66A99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54;p23">
              <a:extLst>
                <a:ext uri="{FF2B5EF4-FFF2-40B4-BE49-F238E27FC236}">
                  <a16:creationId xmlns:a16="http://schemas.microsoft.com/office/drawing/2014/main" id="{BC3BA27C-7555-49BC-9CB5-1517726C6593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55;p23">
              <a:extLst>
                <a:ext uri="{FF2B5EF4-FFF2-40B4-BE49-F238E27FC236}">
                  <a16:creationId xmlns:a16="http://schemas.microsoft.com/office/drawing/2014/main" id="{BB127CF3-C40B-4489-964E-28EBD1E01CD1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56;p23">
              <a:extLst>
                <a:ext uri="{FF2B5EF4-FFF2-40B4-BE49-F238E27FC236}">
                  <a16:creationId xmlns:a16="http://schemas.microsoft.com/office/drawing/2014/main" id="{B906C17E-F902-4AA6-802D-5407EC9EFD83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" name="Google Shape;128;p23">
            <a:extLst>
              <a:ext uri="{FF2B5EF4-FFF2-40B4-BE49-F238E27FC236}">
                <a16:creationId xmlns:a16="http://schemas.microsoft.com/office/drawing/2014/main" id="{416059BB-0740-463F-8767-8B120662BA11}"/>
              </a:ext>
            </a:extLst>
          </p:cNvPr>
          <p:cNvGrpSpPr/>
          <p:nvPr/>
        </p:nvGrpSpPr>
        <p:grpSpPr>
          <a:xfrm rot="5400000">
            <a:off x="6892877" y="2777873"/>
            <a:ext cx="2582400" cy="289350"/>
            <a:chOff x="6967625" y="394825"/>
            <a:chExt cx="2582400" cy="289350"/>
          </a:xfrm>
        </p:grpSpPr>
        <p:sp>
          <p:nvSpPr>
            <p:cNvPr id="36" name="Google Shape;129;p23">
              <a:extLst>
                <a:ext uri="{FF2B5EF4-FFF2-40B4-BE49-F238E27FC236}">
                  <a16:creationId xmlns:a16="http://schemas.microsoft.com/office/drawing/2014/main" id="{CB8FD972-F6FE-4E3A-8C6A-1880D8A973ED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30;p23">
              <a:extLst>
                <a:ext uri="{FF2B5EF4-FFF2-40B4-BE49-F238E27FC236}">
                  <a16:creationId xmlns:a16="http://schemas.microsoft.com/office/drawing/2014/main" id="{DE727A9F-E440-4FF7-8310-5558AE25F399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31;p23">
              <a:extLst>
                <a:ext uri="{FF2B5EF4-FFF2-40B4-BE49-F238E27FC236}">
                  <a16:creationId xmlns:a16="http://schemas.microsoft.com/office/drawing/2014/main" id="{D911EFC7-6859-403D-9BF2-7B638C167EDD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32;p23">
              <a:extLst>
                <a:ext uri="{FF2B5EF4-FFF2-40B4-BE49-F238E27FC236}">
                  <a16:creationId xmlns:a16="http://schemas.microsoft.com/office/drawing/2014/main" id="{2AF74860-3C4D-4962-A46E-83D7E29A5673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33;p23">
              <a:extLst>
                <a:ext uri="{FF2B5EF4-FFF2-40B4-BE49-F238E27FC236}">
                  <a16:creationId xmlns:a16="http://schemas.microsoft.com/office/drawing/2014/main" id="{2B4A0DA5-23E1-4428-A38E-4A5D51F0E919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34;p23">
              <a:extLst>
                <a:ext uri="{FF2B5EF4-FFF2-40B4-BE49-F238E27FC236}">
                  <a16:creationId xmlns:a16="http://schemas.microsoft.com/office/drawing/2014/main" id="{BD578258-511E-4F56-B5EA-DA17DC0707F2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35;p23">
              <a:extLst>
                <a:ext uri="{FF2B5EF4-FFF2-40B4-BE49-F238E27FC236}">
                  <a16:creationId xmlns:a16="http://schemas.microsoft.com/office/drawing/2014/main" id="{57D48ECD-5042-47B5-8078-2B04B917381C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6;p23">
              <a:extLst>
                <a:ext uri="{FF2B5EF4-FFF2-40B4-BE49-F238E27FC236}">
                  <a16:creationId xmlns:a16="http://schemas.microsoft.com/office/drawing/2014/main" id="{35B2BC79-58D1-4122-A1C2-3C273EE2EA53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7;p23">
              <a:extLst>
                <a:ext uri="{FF2B5EF4-FFF2-40B4-BE49-F238E27FC236}">
                  <a16:creationId xmlns:a16="http://schemas.microsoft.com/office/drawing/2014/main" id="{582DDF33-E1B7-4018-8C3C-2AC7A9166008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8;p23">
              <a:extLst>
                <a:ext uri="{FF2B5EF4-FFF2-40B4-BE49-F238E27FC236}">
                  <a16:creationId xmlns:a16="http://schemas.microsoft.com/office/drawing/2014/main" id="{38D63570-86A0-4E41-808B-AE040D8B31EA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9;p23">
              <a:extLst>
                <a:ext uri="{FF2B5EF4-FFF2-40B4-BE49-F238E27FC236}">
                  <a16:creationId xmlns:a16="http://schemas.microsoft.com/office/drawing/2014/main" id="{47075CD8-5F4C-4313-BA8A-7D7BE2D7FE3D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40;p23">
              <a:extLst>
                <a:ext uri="{FF2B5EF4-FFF2-40B4-BE49-F238E27FC236}">
                  <a16:creationId xmlns:a16="http://schemas.microsoft.com/office/drawing/2014/main" id="{45F380D1-D990-4009-B71E-932C54D12A58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41;p23">
              <a:extLst>
                <a:ext uri="{FF2B5EF4-FFF2-40B4-BE49-F238E27FC236}">
                  <a16:creationId xmlns:a16="http://schemas.microsoft.com/office/drawing/2014/main" id="{86924DA2-41A9-433B-B665-2D5D85741395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2;p23">
              <a:extLst>
                <a:ext uri="{FF2B5EF4-FFF2-40B4-BE49-F238E27FC236}">
                  <a16:creationId xmlns:a16="http://schemas.microsoft.com/office/drawing/2014/main" id="{BAFA4C22-C18C-4E0D-B3C6-771E56FA187C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3;p23">
              <a:extLst>
                <a:ext uri="{FF2B5EF4-FFF2-40B4-BE49-F238E27FC236}">
                  <a16:creationId xmlns:a16="http://schemas.microsoft.com/office/drawing/2014/main" id="{4020B8DD-658C-448D-9FE9-51B6B83A86E4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4;p23">
              <a:extLst>
                <a:ext uri="{FF2B5EF4-FFF2-40B4-BE49-F238E27FC236}">
                  <a16:creationId xmlns:a16="http://schemas.microsoft.com/office/drawing/2014/main" id="{436D5226-FF9D-41E5-A579-BA8F60A96912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45;p23">
              <a:extLst>
                <a:ext uri="{FF2B5EF4-FFF2-40B4-BE49-F238E27FC236}">
                  <a16:creationId xmlns:a16="http://schemas.microsoft.com/office/drawing/2014/main" id="{ECF9E75D-C85E-4DB2-BE22-71CB88D32671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46;p23">
              <a:extLst>
                <a:ext uri="{FF2B5EF4-FFF2-40B4-BE49-F238E27FC236}">
                  <a16:creationId xmlns:a16="http://schemas.microsoft.com/office/drawing/2014/main" id="{55C8DF6A-84EF-486E-A698-004DBF87CC1B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7;p23">
              <a:extLst>
                <a:ext uri="{FF2B5EF4-FFF2-40B4-BE49-F238E27FC236}">
                  <a16:creationId xmlns:a16="http://schemas.microsoft.com/office/drawing/2014/main" id="{284992E4-1D29-4AF1-91E3-94BB979AA649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8;p23">
              <a:extLst>
                <a:ext uri="{FF2B5EF4-FFF2-40B4-BE49-F238E27FC236}">
                  <a16:creationId xmlns:a16="http://schemas.microsoft.com/office/drawing/2014/main" id="{8C5E7DBB-B963-492E-B320-A669C24A200F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9;p23">
              <a:extLst>
                <a:ext uri="{FF2B5EF4-FFF2-40B4-BE49-F238E27FC236}">
                  <a16:creationId xmlns:a16="http://schemas.microsoft.com/office/drawing/2014/main" id="{A7572995-9B60-4AE6-B0C3-923A68B5C986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50;p23">
              <a:extLst>
                <a:ext uri="{FF2B5EF4-FFF2-40B4-BE49-F238E27FC236}">
                  <a16:creationId xmlns:a16="http://schemas.microsoft.com/office/drawing/2014/main" id="{40A60B28-9247-46CD-8B77-75D6E10FB355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51;p23">
              <a:extLst>
                <a:ext uri="{FF2B5EF4-FFF2-40B4-BE49-F238E27FC236}">
                  <a16:creationId xmlns:a16="http://schemas.microsoft.com/office/drawing/2014/main" id="{3ECF745B-1393-4CBD-8A78-A51B568ACF19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2;p23">
              <a:extLst>
                <a:ext uri="{FF2B5EF4-FFF2-40B4-BE49-F238E27FC236}">
                  <a16:creationId xmlns:a16="http://schemas.microsoft.com/office/drawing/2014/main" id="{38870D7B-95B5-4456-935C-1FF722DB9239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53;p23">
              <a:extLst>
                <a:ext uri="{FF2B5EF4-FFF2-40B4-BE49-F238E27FC236}">
                  <a16:creationId xmlns:a16="http://schemas.microsoft.com/office/drawing/2014/main" id="{EEE77399-A689-4537-9657-A79A61EE107D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4;p23">
              <a:extLst>
                <a:ext uri="{FF2B5EF4-FFF2-40B4-BE49-F238E27FC236}">
                  <a16:creationId xmlns:a16="http://schemas.microsoft.com/office/drawing/2014/main" id="{927E3181-F558-4AAD-A750-FA781CC0FE2A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5;p23">
              <a:extLst>
                <a:ext uri="{FF2B5EF4-FFF2-40B4-BE49-F238E27FC236}">
                  <a16:creationId xmlns:a16="http://schemas.microsoft.com/office/drawing/2014/main" id="{740F2D5E-9010-41C9-A93E-FFC0C8284F38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56;p23">
              <a:extLst>
                <a:ext uri="{FF2B5EF4-FFF2-40B4-BE49-F238E27FC236}">
                  <a16:creationId xmlns:a16="http://schemas.microsoft.com/office/drawing/2014/main" id="{3267E39E-3E59-46A2-8E0D-7950B15E97E0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76127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9"/>
          <p:cNvSpPr txBox="1">
            <a:spLocks noGrp="1"/>
          </p:cNvSpPr>
          <p:nvPr>
            <p:ph type="title"/>
          </p:nvPr>
        </p:nvSpPr>
        <p:spPr>
          <a:xfrm>
            <a:off x="621488" y="165218"/>
            <a:ext cx="7710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Πρακτικές προεκτάσεις</a:t>
            </a:r>
            <a:endParaRPr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1" name="Google Shape;401;p29"/>
          <p:cNvSpPr txBox="1">
            <a:spLocks noGrp="1"/>
          </p:cNvSpPr>
          <p:nvPr>
            <p:ph type="subTitle" idx="1"/>
          </p:nvPr>
        </p:nvSpPr>
        <p:spPr>
          <a:xfrm>
            <a:off x="1357162" y="919818"/>
            <a:ext cx="5933179" cy="32599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Bef>
                <a:spcPts val="1000"/>
              </a:spcBef>
            </a:pPr>
            <a:r>
              <a:rPr lang="el-GR" sz="1600">
                <a:latin typeface="Calibri" panose="020F0502020204030204" pitchFamily="34" charset="0"/>
                <a:cs typeface="Calibri" panose="020F0502020204030204" pitchFamily="34" charset="0"/>
              </a:rPr>
              <a:t>Μελέτη περιπτώσεων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εξαπάτησης</a:t>
            </a:r>
          </a:p>
          <a:p>
            <a:pPr lvl="0">
              <a:spcBef>
                <a:spcPts val="1000"/>
              </a:spcBef>
              <a:buClr>
                <a:srgbClr val="191919"/>
              </a:buClr>
            </a:pPr>
            <a:r>
              <a:rPr lang="el-GR" sz="16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Γνωστοποίηση της σημασίας της ακαδημαϊκής εξαπάτησης </a:t>
            </a:r>
          </a:p>
          <a:p>
            <a:pPr marL="158750" lvl="0" indent="0">
              <a:spcBef>
                <a:spcPts val="1000"/>
              </a:spcBef>
              <a:buClr>
                <a:srgbClr val="191919"/>
              </a:buClr>
              <a:buNone/>
            </a:pPr>
            <a:r>
              <a:rPr lang="el-GR" sz="16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και πως επηρεάζει την ακαδημαϊκή κοινότητα</a:t>
            </a:r>
            <a:endParaRPr lang="el-G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1000"/>
              </a:spcBef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Διδασκαλία μεθόδων για την αντιμετώπιση του προβλήματος</a:t>
            </a:r>
          </a:p>
          <a:p>
            <a:pPr lvl="0">
              <a:spcBef>
                <a:spcPts val="1000"/>
              </a:spcBef>
              <a:buClr>
                <a:srgbClr val="191919"/>
              </a:buClr>
            </a:pPr>
            <a:r>
              <a:rPr lang="el-GR" sz="16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Διαρκής συνεργασία βιβλιοθηκονόμων με τους καθηγητές για εφαρμογή πολιτικών αντιμετώπισης της εξαπάτησης</a:t>
            </a:r>
          </a:p>
          <a:p>
            <a:pPr>
              <a:spcBef>
                <a:spcPts val="1000"/>
              </a:spcBef>
              <a:buClr>
                <a:srgbClr val="191919"/>
              </a:buClr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Ανάπτυξη πολιτικών σχετικά με τη λογοκλοπή </a:t>
            </a:r>
          </a:p>
          <a:p>
            <a:pPr marL="158750" indent="0">
              <a:spcBef>
                <a:spcPts val="1000"/>
              </a:spcBef>
              <a:buClr>
                <a:srgbClr val="191919"/>
              </a:buClr>
              <a:buNone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      και συνεχής έλεγχος</a:t>
            </a:r>
          </a:p>
          <a:p>
            <a:pPr>
              <a:spcBef>
                <a:spcPts val="1000"/>
              </a:spcBef>
              <a:buClr>
                <a:srgbClr val="191919"/>
              </a:buClr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Εφαρμογή αυστηρών ποινών</a:t>
            </a:r>
          </a:p>
          <a:p>
            <a:pPr>
              <a:spcBef>
                <a:spcPts val="1000"/>
              </a:spcBef>
              <a:buClr>
                <a:srgbClr val="191919"/>
              </a:buClr>
            </a:pPr>
            <a:endParaRPr lang="el-GR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1000"/>
              </a:spcBef>
              <a:buClr>
                <a:srgbClr val="191919"/>
              </a:buClr>
            </a:pPr>
            <a:endParaRPr lang="el-GR" sz="1000" dirty="0">
              <a:solidFill>
                <a:srgbClr val="19191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1000"/>
              </a:spcBef>
            </a:pPr>
            <a:endParaRPr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02" name="Google Shape;402;p29"/>
          <p:cNvGrpSpPr/>
          <p:nvPr/>
        </p:nvGrpSpPr>
        <p:grpSpPr>
          <a:xfrm rot="-5400000">
            <a:off x="7053942" y="-1380678"/>
            <a:ext cx="3151531" cy="3151531"/>
            <a:chOff x="269239" y="624399"/>
            <a:chExt cx="2386800" cy="2386800"/>
          </a:xfrm>
        </p:grpSpPr>
        <p:sp>
          <p:nvSpPr>
            <p:cNvPr id="403" name="Google Shape;403;p29"/>
            <p:cNvSpPr/>
            <p:nvPr/>
          </p:nvSpPr>
          <p:spPr>
            <a:xfrm rot="-1970538">
              <a:off x="599418" y="954577"/>
              <a:ext cx="1726444" cy="1726444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9"/>
            <p:cNvSpPr/>
            <p:nvPr/>
          </p:nvSpPr>
          <p:spPr>
            <a:xfrm rot="-1969931">
              <a:off x="929754" y="1027196"/>
              <a:ext cx="127817" cy="12781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5" name="Google Shape;405;p29"/>
          <p:cNvSpPr/>
          <p:nvPr/>
        </p:nvSpPr>
        <p:spPr>
          <a:xfrm>
            <a:off x="7684189" y="-750389"/>
            <a:ext cx="1891200" cy="1891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6" name="Google Shape;406;p29"/>
          <p:cNvCxnSpPr/>
          <p:nvPr/>
        </p:nvCxnSpPr>
        <p:spPr>
          <a:xfrm>
            <a:off x="705600" y="4867850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407" name="Google Shape;407;p29"/>
          <p:cNvGrpSpPr/>
          <p:nvPr/>
        </p:nvGrpSpPr>
        <p:grpSpPr>
          <a:xfrm rot="5400000">
            <a:off x="88763" y="1823114"/>
            <a:ext cx="1248900" cy="289350"/>
            <a:chOff x="6967625" y="394825"/>
            <a:chExt cx="1248900" cy="289350"/>
          </a:xfrm>
        </p:grpSpPr>
        <p:sp>
          <p:nvSpPr>
            <p:cNvPr id="408" name="Google Shape;408;p29"/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9"/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9"/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9"/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9"/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9"/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9"/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9"/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9"/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9"/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9"/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9"/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9"/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9"/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407;p29">
            <a:extLst>
              <a:ext uri="{FF2B5EF4-FFF2-40B4-BE49-F238E27FC236}">
                <a16:creationId xmlns:a16="http://schemas.microsoft.com/office/drawing/2014/main" id="{9422321E-DB14-4185-8D9B-836656EE6ACB}"/>
              </a:ext>
            </a:extLst>
          </p:cNvPr>
          <p:cNvGrpSpPr/>
          <p:nvPr/>
        </p:nvGrpSpPr>
        <p:grpSpPr>
          <a:xfrm rot="5400000">
            <a:off x="7563263" y="3706048"/>
            <a:ext cx="1248900" cy="289350"/>
            <a:chOff x="6967625" y="394825"/>
            <a:chExt cx="1248900" cy="289350"/>
          </a:xfrm>
        </p:grpSpPr>
        <p:sp>
          <p:nvSpPr>
            <p:cNvPr id="25" name="Google Shape;408;p29">
              <a:extLst>
                <a:ext uri="{FF2B5EF4-FFF2-40B4-BE49-F238E27FC236}">
                  <a16:creationId xmlns:a16="http://schemas.microsoft.com/office/drawing/2014/main" id="{2E023C4A-3622-4B61-8882-B25F2CE6A7D7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409;p29">
              <a:extLst>
                <a:ext uri="{FF2B5EF4-FFF2-40B4-BE49-F238E27FC236}">
                  <a16:creationId xmlns:a16="http://schemas.microsoft.com/office/drawing/2014/main" id="{6E7D7171-B366-43AA-BB7E-6F989EAEF0DE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410;p29">
              <a:extLst>
                <a:ext uri="{FF2B5EF4-FFF2-40B4-BE49-F238E27FC236}">
                  <a16:creationId xmlns:a16="http://schemas.microsoft.com/office/drawing/2014/main" id="{152150DC-5332-4FB4-B501-8D0D2FE0505C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411;p29">
              <a:extLst>
                <a:ext uri="{FF2B5EF4-FFF2-40B4-BE49-F238E27FC236}">
                  <a16:creationId xmlns:a16="http://schemas.microsoft.com/office/drawing/2014/main" id="{C4394D49-7607-417A-BA5E-BFEEEA28CAC6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412;p29">
              <a:extLst>
                <a:ext uri="{FF2B5EF4-FFF2-40B4-BE49-F238E27FC236}">
                  <a16:creationId xmlns:a16="http://schemas.microsoft.com/office/drawing/2014/main" id="{724556A1-981E-445D-BCD4-F149C2649A36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413;p29">
              <a:extLst>
                <a:ext uri="{FF2B5EF4-FFF2-40B4-BE49-F238E27FC236}">
                  <a16:creationId xmlns:a16="http://schemas.microsoft.com/office/drawing/2014/main" id="{D33258B2-C919-439C-A5F7-BE83F3FC4FCD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414;p29">
              <a:extLst>
                <a:ext uri="{FF2B5EF4-FFF2-40B4-BE49-F238E27FC236}">
                  <a16:creationId xmlns:a16="http://schemas.microsoft.com/office/drawing/2014/main" id="{DA1F379D-49A4-4D27-8EE1-3A581BF971A8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415;p29">
              <a:extLst>
                <a:ext uri="{FF2B5EF4-FFF2-40B4-BE49-F238E27FC236}">
                  <a16:creationId xmlns:a16="http://schemas.microsoft.com/office/drawing/2014/main" id="{302ECFF9-EFB6-4CCC-84AF-EA2EAD156C23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416;p29">
              <a:extLst>
                <a:ext uri="{FF2B5EF4-FFF2-40B4-BE49-F238E27FC236}">
                  <a16:creationId xmlns:a16="http://schemas.microsoft.com/office/drawing/2014/main" id="{720AF342-E19A-4238-BADD-2F102FDC94F6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17;p29">
              <a:extLst>
                <a:ext uri="{FF2B5EF4-FFF2-40B4-BE49-F238E27FC236}">
                  <a16:creationId xmlns:a16="http://schemas.microsoft.com/office/drawing/2014/main" id="{5313CA52-DF2E-4689-88C1-CBC15980229A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418;p29">
              <a:extLst>
                <a:ext uri="{FF2B5EF4-FFF2-40B4-BE49-F238E27FC236}">
                  <a16:creationId xmlns:a16="http://schemas.microsoft.com/office/drawing/2014/main" id="{23092E92-7C23-4985-AD7E-BF8EEB15A8AA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419;p29">
              <a:extLst>
                <a:ext uri="{FF2B5EF4-FFF2-40B4-BE49-F238E27FC236}">
                  <a16:creationId xmlns:a16="http://schemas.microsoft.com/office/drawing/2014/main" id="{E431FF0C-C9C6-4359-A00A-99E6DA2CB15C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420;p29">
              <a:extLst>
                <a:ext uri="{FF2B5EF4-FFF2-40B4-BE49-F238E27FC236}">
                  <a16:creationId xmlns:a16="http://schemas.microsoft.com/office/drawing/2014/main" id="{FB614591-F117-4D6C-9880-811F3F864399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421;p29">
              <a:extLst>
                <a:ext uri="{FF2B5EF4-FFF2-40B4-BE49-F238E27FC236}">
                  <a16:creationId xmlns:a16="http://schemas.microsoft.com/office/drawing/2014/main" id="{BDD6CBB6-1491-4B58-BFC9-76E23BB8A7CE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2393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30;p31">
            <a:extLst>
              <a:ext uri="{FF2B5EF4-FFF2-40B4-BE49-F238E27FC236}">
                <a16:creationId xmlns:a16="http://schemas.microsoft.com/office/drawing/2014/main" id="{6651C7EA-DE5D-4BFB-86B0-81C9703080D8}"/>
              </a:ext>
            </a:extLst>
          </p:cNvPr>
          <p:cNvSpPr txBox="1">
            <a:spLocks/>
          </p:cNvSpPr>
          <p:nvPr/>
        </p:nvSpPr>
        <p:spPr>
          <a:xfrm>
            <a:off x="0" y="2285400"/>
            <a:ext cx="9144000" cy="572700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l-GR" sz="2800" b="1" dirty="0">
                <a:latin typeface="Calibri" panose="020F0502020204030204" pitchFamily="34" charset="0"/>
                <a:cs typeface="Calibri" panose="020F0502020204030204" pitchFamily="34" charset="0"/>
              </a:rPr>
              <a:t>Σας ευχαριστώ για τη προσοχή σας</a:t>
            </a:r>
          </a:p>
        </p:txBody>
      </p:sp>
      <p:sp>
        <p:nvSpPr>
          <p:cNvPr id="3" name="Google Shape;535;p31">
            <a:extLst>
              <a:ext uri="{FF2B5EF4-FFF2-40B4-BE49-F238E27FC236}">
                <a16:creationId xmlns:a16="http://schemas.microsoft.com/office/drawing/2014/main" id="{ECA6B8A1-DE01-458F-8723-0CB607387BBC}"/>
              </a:ext>
            </a:extLst>
          </p:cNvPr>
          <p:cNvSpPr/>
          <p:nvPr/>
        </p:nvSpPr>
        <p:spPr>
          <a:xfrm rot="12027233">
            <a:off x="-662989" y="-641714"/>
            <a:ext cx="1997944" cy="1997944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" name="Google Shape;531;p31">
            <a:extLst>
              <a:ext uri="{FF2B5EF4-FFF2-40B4-BE49-F238E27FC236}">
                <a16:creationId xmlns:a16="http://schemas.microsoft.com/office/drawing/2014/main" id="{C2980F89-6E0B-4BC2-85BF-2AADE49FE7AB}"/>
              </a:ext>
            </a:extLst>
          </p:cNvPr>
          <p:cNvGrpSpPr/>
          <p:nvPr/>
        </p:nvGrpSpPr>
        <p:grpSpPr>
          <a:xfrm rot="-9572767">
            <a:off x="-1094602" y="-1073193"/>
            <a:ext cx="2861329" cy="2861329"/>
            <a:chOff x="6075786" y="2219333"/>
            <a:chExt cx="3027251" cy="3027251"/>
          </a:xfrm>
        </p:grpSpPr>
        <p:grpSp>
          <p:nvGrpSpPr>
            <p:cNvPr id="5" name="Google Shape;532;p31">
              <a:extLst>
                <a:ext uri="{FF2B5EF4-FFF2-40B4-BE49-F238E27FC236}">
                  <a16:creationId xmlns:a16="http://schemas.microsoft.com/office/drawing/2014/main" id="{1ACC7116-1BF9-4133-9975-5FD3B2F0CD14}"/>
                </a:ext>
              </a:extLst>
            </p:cNvPr>
            <p:cNvGrpSpPr/>
            <p:nvPr/>
          </p:nvGrpSpPr>
          <p:grpSpPr>
            <a:xfrm rot="-5400000">
              <a:off x="6075786" y="2219333"/>
              <a:ext cx="3027251" cy="3027251"/>
              <a:chOff x="436975" y="792140"/>
              <a:chExt cx="2051400" cy="2051400"/>
            </a:xfrm>
          </p:grpSpPr>
          <p:sp>
            <p:nvSpPr>
              <p:cNvPr id="7" name="Google Shape;533;p31">
                <a:extLst>
                  <a:ext uri="{FF2B5EF4-FFF2-40B4-BE49-F238E27FC236}">
                    <a16:creationId xmlns:a16="http://schemas.microsoft.com/office/drawing/2014/main" id="{FC5733E6-7A43-4D86-853F-F101AED82313}"/>
                  </a:ext>
                </a:extLst>
              </p:cNvPr>
              <p:cNvSpPr/>
              <p:nvPr/>
            </p:nvSpPr>
            <p:spPr>
              <a:xfrm rot="729440">
                <a:off x="599415" y="954580"/>
                <a:ext cx="1726521" cy="1726521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534;p31">
                <a:extLst>
                  <a:ext uri="{FF2B5EF4-FFF2-40B4-BE49-F238E27FC236}">
                    <a16:creationId xmlns:a16="http://schemas.microsoft.com/office/drawing/2014/main" id="{F58D6DA6-BC08-4550-BE45-C19A2CFD3929}"/>
                  </a:ext>
                </a:extLst>
              </p:cNvPr>
              <p:cNvSpPr/>
              <p:nvPr/>
            </p:nvSpPr>
            <p:spPr>
              <a:xfrm rot="732455">
                <a:off x="1580926" y="908445"/>
                <a:ext cx="127687" cy="127687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" name="Google Shape;535;p31">
              <a:extLst>
                <a:ext uri="{FF2B5EF4-FFF2-40B4-BE49-F238E27FC236}">
                  <a16:creationId xmlns:a16="http://schemas.microsoft.com/office/drawing/2014/main" id="{B2ECFDBA-9333-42A6-856E-010CA9F2D8C5}"/>
                </a:ext>
              </a:extLst>
            </p:cNvPr>
            <p:cNvSpPr/>
            <p:nvPr/>
          </p:nvSpPr>
          <p:spPr>
            <a:xfrm>
              <a:off x="6532670" y="2676241"/>
              <a:ext cx="2113800" cy="2113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" name="Google Shape;547;p31">
            <a:extLst>
              <a:ext uri="{FF2B5EF4-FFF2-40B4-BE49-F238E27FC236}">
                <a16:creationId xmlns:a16="http://schemas.microsoft.com/office/drawing/2014/main" id="{D87B2539-DC77-4E5D-83F0-F8C5E1FEAB19}"/>
              </a:ext>
            </a:extLst>
          </p:cNvPr>
          <p:cNvSpPr/>
          <p:nvPr/>
        </p:nvSpPr>
        <p:spPr>
          <a:xfrm rot="-9573330">
            <a:off x="8511499" y="4468443"/>
            <a:ext cx="1028056" cy="1028056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" name="Google Shape;128;p23">
            <a:extLst>
              <a:ext uri="{FF2B5EF4-FFF2-40B4-BE49-F238E27FC236}">
                <a16:creationId xmlns:a16="http://schemas.microsoft.com/office/drawing/2014/main" id="{E4973D12-DF9B-4CC3-B8F6-01CCE62C2A36}"/>
              </a:ext>
            </a:extLst>
          </p:cNvPr>
          <p:cNvGrpSpPr/>
          <p:nvPr/>
        </p:nvGrpSpPr>
        <p:grpSpPr>
          <a:xfrm rot="5400000">
            <a:off x="6892877" y="2777873"/>
            <a:ext cx="2582400" cy="289350"/>
            <a:chOff x="6967625" y="394825"/>
            <a:chExt cx="2582400" cy="289350"/>
          </a:xfrm>
        </p:grpSpPr>
        <p:sp>
          <p:nvSpPr>
            <p:cNvPr id="11" name="Google Shape;129;p23">
              <a:extLst>
                <a:ext uri="{FF2B5EF4-FFF2-40B4-BE49-F238E27FC236}">
                  <a16:creationId xmlns:a16="http://schemas.microsoft.com/office/drawing/2014/main" id="{F4322600-4C49-4FFC-ADB7-96B77B02BCF4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30;p23">
              <a:extLst>
                <a:ext uri="{FF2B5EF4-FFF2-40B4-BE49-F238E27FC236}">
                  <a16:creationId xmlns:a16="http://schemas.microsoft.com/office/drawing/2014/main" id="{7AF17F32-AA86-45A7-9CA0-5AF4BD558CE0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1;p23">
              <a:extLst>
                <a:ext uri="{FF2B5EF4-FFF2-40B4-BE49-F238E27FC236}">
                  <a16:creationId xmlns:a16="http://schemas.microsoft.com/office/drawing/2014/main" id="{4B3A5809-A0E5-4D68-A167-EA4732DD30BF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2;p23">
              <a:extLst>
                <a:ext uri="{FF2B5EF4-FFF2-40B4-BE49-F238E27FC236}">
                  <a16:creationId xmlns:a16="http://schemas.microsoft.com/office/drawing/2014/main" id="{746E7CB0-F1BE-40D7-9F31-D3B4903AFDA3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3;p23">
              <a:extLst>
                <a:ext uri="{FF2B5EF4-FFF2-40B4-BE49-F238E27FC236}">
                  <a16:creationId xmlns:a16="http://schemas.microsoft.com/office/drawing/2014/main" id="{152A4A32-1A9F-4F05-8FB2-EC9D427DCAF2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4;p23">
              <a:extLst>
                <a:ext uri="{FF2B5EF4-FFF2-40B4-BE49-F238E27FC236}">
                  <a16:creationId xmlns:a16="http://schemas.microsoft.com/office/drawing/2014/main" id="{4541CC98-6ADD-4F42-8ACF-0C180683857E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35;p23">
              <a:extLst>
                <a:ext uri="{FF2B5EF4-FFF2-40B4-BE49-F238E27FC236}">
                  <a16:creationId xmlns:a16="http://schemas.microsoft.com/office/drawing/2014/main" id="{07A3882C-7F98-410F-810C-6B6B231FAB21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36;p23">
              <a:extLst>
                <a:ext uri="{FF2B5EF4-FFF2-40B4-BE49-F238E27FC236}">
                  <a16:creationId xmlns:a16="http://schemas.microsoft.com/office/drawing/2014/main" id="{54531A74-75E8-450D-AF33-C808609F5BD9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37;p23">
              <a:extLst>
                <a:ext uri="{FF2B5EF4-FFF2-40B4-BE49-F238E27FC236}">
                  <a16:creationId xmlns:a16="http://schemas.microsoft.com/office/drawing/2014/main" id="{28E903FB-F119-454F-9856-AADAE2297E8B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38;p23">
              <a:extLst>
                <a:ext uri="{FF2B5EF4-FFF2-40B4-BE49-F238E27FC236}">
                  <a16:creationId xmlns:a16="http://schemas.microsoft.com/office/drawing/2014/main" id="{A7220716-0E5F-4EE1-82B6-90D02CD6DD23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39;p23">
              <a:extLst>
                <a:ext uri="{FF2B5EF4-FFF2-40B4-BE49-F238E27FC236}">
                  <a16:creationId xmlns:a16="http://schemas.microsoft.com/office/drawing/2014/main" id="{2B565A06-23AC-458D-9592-56EB8542818D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0;p23">
              <a:extLst>
                <a:ext uri="{FF2B5EF4-FFF2-40B4-BE49-F238E27FC236}">
                  <a16:creationId xmlns:a16="http://schemas.microsoft.com/office/drawing/2014/main" id="{C88808DD-F7F0-4F0E-A48B-F8EE955D148C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41;p23">
              <a:extLst>
                <a:ext uri="{FF2B5EF4-FFF2-40B4-BE49-F238E27FC236}">
                  <a16:creationId xmlns:a16="http://schemas.microsoft.com/office/drawing/2014/main" id="{0FFF0272-EB4E-4B29-AC3B-4F64A20173E7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42;p23">
              <a:extLst>
                <a:ext uri="{FF2B5EF4-FFF2-40B4-BE49-F238E27FC236}">
                  <a16:creationId xmlns:a16="http://schemas.microsoft.com/office/drawing/2014/main" id="{010A2B42-0045-468E-8A87-C9FDA06C4CC8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3;p23">
              <a:extLst>
                <a:ext uri="{FF2B5EF4-FFF2-40B4-BE49-F238E27FC236}">
                  <a16:creationId xmlns:a16="http://schemas.microsoft.com/office/drawing/2014/main" id="{F3FE8F79-0DAC-4715-B535-A7A2B1633509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44;p23">
              <a:extLst>
                <a:ext uri="{FF2B5EF4-FFF2-40B4-BE49-F238E27FC236}">
                  <a16:creationId xmlns:a16="http://schemas.microsoft.com/office/drawing/2014/main" id="{687CC8FC-8849-41FB-9F59-78AAF4C15962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45;p23">
              <a:extLst>
                <a:ext uri="{FF2B5EF4-FFF2-40B4-BE49-F238E27FC236}">
                  <a16:creationId xmlns:a16="http://schemas.microsoft.com/office/drawing/2014/main" id="{5569DC9B-0C38-4F98-9BD8-CB93D6E3CF2C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46;p23">
              <a:extLst>
                <a:ext uri="{FF2B5EF4-FFF2-40B4-BE49-F238E27FC236}">
                  <a16:creationId xmlns:a16="http://schemas.microsoft.com/office/drawing/2014/main" id="{816C3AF8-0871-4E15-83B3-F2E40BDE7AD4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47;p23">
              <a:extLst>
                <a:ext uri="{FF2B5EF4-FFF2-40B4-BE49-F238E27FC236}">
                  <a16:creationId xmlns:a16="http://schemas.microsoft.com/office/drawing/2014/main" id="{3D870102-CC26-4DF5-8B9B-EEA9A1816B41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48;p23">
              <a:extLst>
                <a:ext uri="{FF2B5EF4-FFF2-40B4-BE49-F238E27FC236}">
                  <a16:creationId xmlns:a16="http://schemas.microsoft.com/office/drawing/2014/main" id="{D219BB20-A05D-4FFF-A43C-07889F83181E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49;p23">
              <a:extLst>
                <a:ext uri="{FF2B5EF4-FFF2-40B4-BE49-F238E27FC236}">
                  <a16:creationId xmlns:a16="http://schemas.microsoft.com/office/drawing/2014/main" id="{5946BED1-35BE-4755-AB55-816C5257215F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50;p23">
              <a:extLst>
                <a:ext uri="{FF2B5EF4-FFF2-40B4-BE49-F238E27FC236}">
                  <a16:creationId xmlns:a16="http://schemas.microsoft.com/office/drawing/2014/main" id="{2C10423D-0993-48AB-97F5-6C62F6E2C0B5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51;p23">
              <a:extLst>
                <a:ext uri="{FF2B5EF4-FFF2-40B4-BE49-F238E27FC236}">
                  <a16:creationId xmlns:a16="http://schemas.microsoft.com/office/drawing/2014/main" id="{7BB47818-4F33-4669-9929-28CE9869D9C0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52;p23">
              <a:extLst>
                <a:ext uri="{FF2B5EF4-FFF2-40B4-BE49-F238E27FC236}">
                  <a16:creationId xmlns:a16="http://schemas.microsoft.com/office/drawing/2014/main" id="{B6DFDBE7-E0D5-4211-94CC-68F9B03E6E75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53;p23">
              <a:extLst>
                <a:ext uri="{FF2B5EF4-FFF2-40B4-BE49-F238E27FC236}">
                  <a16:creationId xmlns:a16="http://schemas.microsoft.com/office/drawing/2014/main" id="{2B4C8365-AE08-40FC-8F86-74B9876A9D5A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54;p23">
              <a:extLst>
                <a:ext uri="{FF2B5EF4-FFF2-40B4-BE49-F238E27FC236}">
                  <a16:creationId xmlns:a16="http://schemas.microsoft.com/office/drawing/2014/main" id="{A1B496B4-848D-476D-978F-21E645D13A06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55;p23">
              <a:extLst>
                <a:ext uri="{FF2B5EF4-FFF2-40B4-BE49-F238E27FC236}">
                  <a16:creationId xmlns:a16="http://schemas.microsoft.com/office/drawing/2014/main" id="{3DE4A40D-4CBC-466B-9859-B5D101CC7D87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56;p23">
              <a:extLst>
                <a:ext uri="{FF2B5EF4-FFF2-40B4-BE49-F238E27FC236}">
                  <a16:creationId xmlns:a16="http://schemas.microsoft.com/office/drawing/2014/main" id="{22E639FA-0553-4FF0-8CCC-FC1D1FA850A7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8757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23"/>
          <p:cNvGrpSpPr/>
          <p:nvPr/>
        </p:nvGrpSpPr>
        <p:grpSpPr>
          <a:xfrm>
            <a:off x="5916530" y="1001349"/>
            <a:ext cx="2582400" cy="289350"/>
            <a:chOff x="6967625" y="394825"/>
            <a:chExt cx="2582400" cy="289350"/>
          </a:xfrm>
        </p:grpSpPr>
        <p:sp>
          <p:nvSpPr>
            <p:cNvPr id="129" name="Google Shape;129;p23"/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3"/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3"/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3"/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3"/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3"/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3"/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3"/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3"/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3"/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3"/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3"/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3"/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3"/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3"/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3"/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3"/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3"/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3"/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3"/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3"/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3"/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3"/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3"/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3"/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3"/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3"/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3"/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61" name="Google Shape;161;p23"/>
          <p:cNvCxnSpPr/>
          <p:nvPr/>
        </p:nvCxnSpPr>
        <p:spPr>
          <a:xfrm>
            <a:off x="734417" y="193055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62" name="Google Shape;162;p23"/>
          <p:cNvCxnSpPr/>
          <p:nvPr/>
        </p:nvCxnSpPr>
        <p:spPr>
          <a:xfrm>
            <a:off x="705600" y="4867850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63" name="Google Shape;163;p23"/>
          <p:cNvSpPr/>
          <p:nvPr/>
        </p:nvSpPr>
        <p:spPr>
          <a:xfrm>
            <a:off x="7569830" y="3560494"/>
            <a:ext cx="990300" cy="9903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body" idx="1"/>
          </p:nvPr>
        </p:nvSpPr>
        <p:spPr>
          <a:xfrm>
            <a:off x="760892" y="1310644"/>
            <a:ext cx="7704000" cy="29813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171450" indent="-171450">
              <a:spcAft>
                <a:spcPts val="1000"/>
              </a:spcAft>
            </a:pPr>
            <a:r>
              <a:rPr lang="el-G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Η αύξηση του φαινομένου</a:t>
            </a:r>
          </a:p>
          <a:p>
            <a:pPr marL="171450" indent="-171450">
              <a:spcAft>
                <a:spcPts val="1000"/>
              </a:spcAft>
            </a:pPr>
            <a:r>
              <a:rPr lang="el-G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Σημαντικές οι απόψεις φοιτητών σχετικά με το φαινόμενο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spcAft>
                <a:spcPts val="1000"/>
              </a:spcAft>
            </a:pPr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Δυσκολία προσδιορισμού και κατανόησης όρων της ακαδημαϊκής εξαπάτησης (</a:t>
            </a:r>
            <a:r>
              <a:rPr lang="el-G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Academic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dishonesty</a:t>
            </a:r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), εξαπάτησης (dishonesty) και λογοκλοπής (plagiarism)</a:t>
            </a:r>
          </a:p>
          <a:p>
            <a:pPr marL="171450" indent="-171450">
              <a:spcAft>
                <a:spcPts val="1000"/>
              </a:spcAft>
            </a:pPr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Ελλιπείς έρευνες στην Ελλάδα</a:t>
            </a:r>
          </a:p>
          <a:p>
            <a:pPr marL="171450" indent="-171450">
              <a:spcAft>
                <a:spcPts val="1000"/>
              </a:spcAft>
            </a:pPr>
            <a:r>
              <a:rPr lang="el-G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Αναποτελεσματικές μέθοδοι όταν και αν εφαρμοστούν</a:t>
            </a:r>
          </a:p>
        </p:txBody>
      </p:sp>
      <p:sp>
        <p:nvSpPr>
          <p:cNvPr id="40" name="Τίτλος 1">
            <a:extLst>
              <a:ext uri="{FF2B5EF4-FFF2-40B4-BE49-F238E27FC236}">
                <a16:creationId xmlns:a16="http://schemas.microsoft.com/office/drawing/2014/main" id="{E051A89B-8DE6-47A1-A52A-5C8A29E603BB}"/>
              </a:ext>
            </a:extLst>
          </p:cNvPr>
          <p:cNvSpPr txBox="1">
            <a:spLocks/>
          </p:cNvSpPr>
          <p:nvPr/>
        </p:nvSpPr>
        <p:spPr>
          <a:xfrm>
            <a:off x="734417" y="318630"/>
            <a:ext cx="7756950" cy="56681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Το κίνητρο της έρευνας</a:t>
            </a:r>
          </a:p>
        </p:txBody>
      </p:sp>
      <p:grpSp>
        <p:nvGrpSpPr>
          <p:cNvPr id="36" name="Google Shape;128;p23">
            <a:extLst>
              <a:ext uri="{FF2B5EF4-FFF2-40B4-BE49-F238E27FC236}">
                <a16:creationId xmlns:a16="http://schemas.microsoft.com/office/drawing/2014/main" id="{37154AD0-5D9E-4584-994B-850F932BD843}"/>
              </a:ext>
            </a:extLst>
          </p:cNvPr>
          <p:cNvGrpSpPr/>
          <p:nvPr/>
        </p:nvGrpSpPr>
        <p:grpSpPr>
          <a:xfrm>
            <a:off x="5916530" y="4055644"/>
            <a:ext cx="2582400" cy="289350"/>
            <a:chOff x="6967625" y="394825"/>
            <a:chExt cx="2582400" cy="289350"/>
          </a:xfrm>
        </p:grpSpPr>
        <p:sp>
          <p:nvSpPr>
            <p:cNvPr id="37" name="Google Shape;129;p23">
              <a:extLst>
                <a:ext uri="{FF2B5EF4-FFF2-40B4-BE49-F238E27FC236}">
                  <a16:creationId xmlns:a16="http://schemas.microsoft.com/office/drawing/2014/main" id="{8E031B2D-EF18-4A4D-BCEC-2F1198270581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30;p23">
              <a:extLst>
                <a:ext uri="{FF2B5EF4-FFF2-40B4-BE49-F238E27FC236}">
                  <a16:creationId xmlns:a16="http://schemas.microsoft.com/office/drawing/2014/main" id="{08188CD4-6B72-4D49-976B-C2834A692939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31;p23">
              <a:extLst>
                <a:ext uri="{FF2B5EF4-FFF2-40B4-BE49-F238E27FC236}">
                  <a16:creationId xmlns:a16="http://schemas.microsoft.com/office/drawing/2014/main" id="{C9DB9D56-C688-419B-98F8-C1CC44127F46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32;p23">
              <a:extLst>
                <a:ext uri="{FF2B5EF4-FFF2-40B4-BE49-F238E27FC236}">
                  <a16:creationId xmlns:a16="http://schemas.microsoft.com/office/drawing/2014/main" id="{60155E44-C096-4CB7-8D52-ED38EC8385B7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33;p23">
              <a:extLst>
                <a:ext uri="{FF2B5EF4-FFF2-40B4-BE49-F238E27FC236}">
                  <a16:creationId xmlns:a16="http://schemas.microsoft.com/office/drawing/2014/main" id="{226CCE9B-4562-4F80-BF7B-D0FFFD7FBC47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4;p23">
              <a:extLst>
                <a:ext uri="{FF2B5EF4-FFF2-40B4-BE49-F238E27FC236}">
                  <a16:creationId xmlns:a16="http://schemas.microsoft.com/office/drawing/2014/main" id="{552AE1EF-D0FF-4DE8-BB73-69C29AFDC36F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5;p23">
              <a:extLst>
                <a:ext uri="{FF2B5EF4-FFF2-40B4-BE49-F238E27FC236}">
                  <a16:creationId xmlns:a16="http://schemas.microsoft.com/office/drawing/2014/main" id="{169E28F9-64B8-4C35-ABB2-F4F7A06E405B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6;p23">
              <a:extLst>
                <a:ext uri="{FF2B5EF4-FFF2-40B4-BE49-F238E27FC236}">
                  <a16:creationId xmlns:a16="http://schemas.microsoft.com/office/drawing/2014/main" id="{4EC57C5D-978A-4BA9-83BA-3F4D8AE2B597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37;p23">
              <a:extLst>
                <a:ext uri="{FF2B5EF4-FFF2-40B4-BE49-F238E27FC236}">
                  <a16:creationId xmlns:a16="http://schemas.microsoft.com/office/drawing/2014/main" id="{F009AC77-4B9A-4530-88BF-2FF52B1C7CF0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38;p23">
              <a:extLst>
                <a:ext uri="{FF2B5EF4-FFF2-40B4-BE49-F238E27FC236}">
                  <a16:creationId xmlns:a16="http://schemas.microsoft.com/office/drawing/2014/main" id="{29662853-B093-436B-B6CE-FB16F658325C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39;p23">
              <a:extLst>
                <a:ext uri="{FF2B5EF4-FFF2-40B4-BE49-F238E27FC236}">
                  <a16:creationId xmlns:a16="http://schemas.microsoft.com/office/drawing/2014/main" id="{8FD30C97-AA4F-4687-B1BF-638B11990CE5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0;p23">
              <a:extLst>
                <a:ext uri="{FF2B5EF4-FFF2-40B4-BE49-F238E27FC236}">
                  <a16:creationId xmlns:a16="http://schemas.microsoft.com/office/drawing/2014/main" id="{0271F61D-A5EF-4063-8A38-3A4147149086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1;p23">
              <a:extLst>
                <a:ext uri="{FF2B5EF4-FFF2-40B4-BE49-F238E27FC236}">
                  <a16:creationId xmlns:a16="http://schemas.microsoft.com/office/drawing/2014/main" id="{F547F0C7-73A4-4231-AB82-FECB6D9D35B3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2;p23">
              <a:extLst>
                <a:ext uri="{FF2B5EF4-FFF2-40B4-BE49-F238E27FC236}">
                  <a16:creationId xmlns:a16="http://schemas.microsoft.com/office/drawing/2014/main" id="{D00F37D5-1233-4472-B214-D544DFD6A38B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43;p23">
              <a:extLst>
                <a:ext uri="{FF2B5EF4-FFF2-40B4-BE49-F238E27FC236}">
                  <a16:creationId xmlns:a16="http://schemas.microsoft.com/office/drawing/2014/main" id="{2E31019A-F6D1-490E-8EB7-C380453F7773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44;p23">
              <a:extLst>
                <a:ext uri="{FF2B5EF4-FFF2-40B4-BE49-F238E27FC236}">
                  <a16:creationId xmlns:a16="http://schemas.microsoft.com/office/drawing/2014/main" id="{BC3F19B2-252F-40C3-BEC1-35B0E0F0577A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5;p23">
              <a:extLst>
                <a:ext uri="{FF2B5EF4-FFF2-40B4-BE49-F238E27FC236}">
                  <a16:creationId xmlns:a16="http://schemas.microsoft.com/office/drawing/2014/main" id="{677ECA68-86C3-4972-8F7D-9D171A617030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6;p23">
              <a:extLst>
                <a:ext uri="{FF2B5EF4-FFF2-40B4-BE49-F238E27FC236}">
                  <a16:creationId xmlns:a16="http://schemas.microsoft.com/office/drawing/2014/main" id="{F010A5F6-169D-437D-99B9-268DFCBC5F30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47;p23">
              <a:extLst>
                <a:ext uri="{FF2B5EF4-FFF2-40B4-BE49-F238E27FC236}">
                  <a16:creationId xmlns:a16="http://schemas.microsoft.com/office/drawing/2014/main" id="{BDC81FF7-4324-4521-86FF-AF3140855529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48;p23">
              <a:extLst>
                <a:ext uri="{FF2B5EF4-FFF2-40B4-BE49-F238E27FC236}">
                  <a16:creationId xmlns:a16="http://schemas.microsoft.com/office/drawing/2014/main" id="{F382EC4A-72A2-4A10-A53D-13D7972DB19D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49;p23">
              <a:extLst>
                <a:ext uri="{FF2B5EF4-FFF2-40B4-BE49-F238E27FC236}">
                  <a16:creationId xmlns:a16="http://schemas.microsoft.com/office/drawing/2014/main" id="{D46BF052-4401-481D-B244-B6AA78230F94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0;p23">
              <a:extLst>
                <a:ext uri="{FF2B5EF4-FFF2-40B4-BE49-F238E27FC236}">
                  <a16:creationId xmlns:a16="http://schemas.microsoft.com/office/drawing/2014/main" id="{FF61579F-0E56-4890-8287-8A7E97658E3F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51;p23">
              <a:extLst>
                <a:ext uri="{FF2B5EF4-FFF2-40B4-BE49-F238E27FC236}">
                  <a16:creationId xmlns:a16="http://schemas.microsoft.com/office/drawing/2014/main" id="{0C7D47F1-B71C-455D-8EAF-60A55FFBA852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2;p23">
              <a:extLst>
                <a:ext uri="{FF2B5EF4-FFF2-40B4-BE49-F238E27FC236}">
                  <a16:creationId xmlns:a16="http://schemas.microsoft.com/office/drawing/2014/main" id="{C022CCCB-F8C9-4BC8-BBDF-84731B68FEE3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3;p23">
              <a:extLst>
                <a:ext uri="{FF2B5EF4-FFF2-40B4-BE49-F238E27FC236}">
                  <a16:creationId xmlns:a16="http://schemas.microsoft.com/office/drawing/2014/main" id="{91DDC434-B37C-427D-BC1F-4278F87C3730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54;p23">
              <a:extLst>
                <a:ext uri="{FF2B5EF4-FFF2-40B4-BE49-F238E27FC236}">
                  <a16:creationId xmlns:a16="http://schemas.microsoft.com/office/drawing/2014/main" id="{FFB3BFD6-3AA2-447F-98E7-37A5B79F80B7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55;p23">
              <a:extLst>
                <a:ext uri="{FF2B5EF4-FFF2-40B4-BE49-F238E27FC236}">
                  <a16:creationId xmlns:a16="http://schemas.microsoft.com/office/drawing/2014/main" id="{FBA2D5C1-E3E8-4C5C-8DFF-619834863174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56;p23">
              <a:extLst>
                <a:ext uri="{FF2B5EF4-FFF2-40B4-BE49-F238E27FC236}">
                  <a16:creationId xmlns:a16="http://schemas.microsoft.com/office/drawing/2014/main" id="{9723560F-B197-4DC2-9E7A-EA948B0111B2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28"/>
          <p:cNvSpPr txBox="1">
            <a:spLocks noGrp="1"/>
          </p:cNvSpPr>
          <p:nvPr>
            <p:ph type="subTitle" idx="1"/>
          </p:nvPr>
        </p:nvSpPr>
        <p:spPr>
          <a:xfrm>
            <a:off x="5299538" y="1349809"/>
            <a:ext cx="3080400" cy="138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l">
              <a:buClr>
                <a:srgbClr val="191919"/>
              </a:buClr>
              <a:buSzPts val="1100"/>
            </a:pPr>
            <a:r>
              <a:rPr lang="el-GR" sz="14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	Ανάδειξη σημασίας του φαινομένου</a:t>
            </a:r>
          </a:p>
          <a:p>
            <a:pPr lvl="0" algn="l">
              <a:buClr>
                <a:srgbClr val="191919"/>
              </a:buClr>
              <a:buSzPts val="1100"/>
            </a:pPr>
            <a:r>
              <a:rPr lang="el-GR" sz="14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	Προσπάθεια διατύπωσης πιο σαφούς ορισμού</a:t>
            </a:r>
          </a:p>
          <a:p>
            <a:pPr lvl="0" algn="l">
              <a:buClr>
                <a:srgbClr val="191919"/>
              </a:buClr>
              <a:buSzPts val="1100"/>
            </a:pPr>
            <a:r>
              <a:rPr lang="el-GR" sz="14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	Βαθμός εκδήλωσης συμπεριφορών εξαπάτησης</a:t>
            </a:r>
          </a:p>
          <a:p>
            <a:pPr lvl="0" algn="l">
              <a:buClr>
                <a:srgbClr val="191919"/>
              </a:buClr>
              <a:buSzPts val="1100"/>
            </a:pPr>
            <a:r>
              <a:rPr lang="el-GR" sz="14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	Λόγοι για τους οποίους προκύπτει η εξαπάτηση</a:t>
            </a:r>
          </a:p>
          <a:p>
            <a:pPr lvl="0" algn="l">
              <a:buClr>
                <a:srgbClr val="191919"/>
              </a:buClr>
              <a:buSzPts val="1100"/>
            </a:pPr>
            <a:r>
              <a:rPr lang="el-GR" sz="1400" dirty="0">
                <a:solidFill>
                  <a:srgbClr val="19191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•	Τρόποι αντιμετώπισης του φαινομένου</a:t>
            </a:r>
          </a:p>
          <a:p>
            <a:pPr lvl="0" algn="just">
              <a:buClr>
                <a:srgbClr val="191919"/>
              </a:buClr>
              <a:buSzPts val="1100"/>
            </a:pPr>
            <a:endParaRPr lang="el-GR" sz="1400" dirty="0">
              <a:solidFill>
                <a:srgbClr val="19191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4" name="Google Shape;344;p28"/>
          <p:cNvSpPr txBox="1">
            <a:spLocks noGrp="1"/>
          </p:cNvSpPr>
          <p:nvPr>
            <p:ph type="subTitle" idx="2"/>
          </p:nvPr>
        </p:nvSpPr>
        <p:spPr>
          <a:xfrm>
            <a:off x="1235059" y="997024"/>
            <a:ext cx="3080400" cy="15121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/>
            <a:endParaRPr lang="el-GR" dirty="0"/>
          </a:p>
          <a:p>
            <a:pPr algn="l"/>
            <a:endParaRPr lang="el-GR" dirty="0"/>
          </a:p>
          <a:p>
            <a:pPr algn="l"/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Μελέτη της ακαδημαϊκής</a:t>
            </a:r>
          </a:p>
          <a:p>
            <a:pPr algn="l"/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εξαπάτησης  και του ρόλου των</a:t>
            </a:r>
          </a:p>
          <a:p>
            <a:pPr algn="l"/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βιβλιοθηκονόμων – βιβλιοθηκών</a:t>
            </a:r>
          </a:p>
          <a:p>
            <a:pPr algn="l"/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στην αντιμετώπιση της</a:t>
            </a:r>
          </a:p>
          <a:p>
            <a:pPr algn="l"/>
            <a:endParaRPr lang="el-G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Υφίσταται; </a:t>
            </a:r>
          </a:p>
          <a:p>
            <a:pPr algn="l"/>
            <a:endParaRPr lang="el-G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45" name="Google Shape;345;p28"/>
          <p:cNvSpPr txBox="1">
            <a:spLocks noGrp="1"/>
          </p:cNvSpPr>
          <p:nvPr>
            <p:ph type="subTitle" idx="3"/>
          </p:nvPr>
        </p:nvSpPr>
        <p:spPr>
          <a:xfrm>
            <a:off x="5257351" y="1090438"/>
            <a:ext cx="30735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Στόχοι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6" name="Google Shape;346;p28"/>
          <p:cNvSpPr txBox="1">
            <a:spLocks noGrp="1"/>
          </p:cNvSpPr>
          <p:nvPr>
            <p:ph type="subTitle" idx="4"/>
          </p:nvPr>
        </p:nvSpPr>
        <p:spPr>
          <a:xfrm>
            <a:off x="1152735" y="1114026"/>
            <a:ext cx="3080400" cy="39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Σκοπός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7" name="Google Shape;347;p28"/>
          <p:cNvCxnSpPr/>
          <p:nvPr/>
        </p:nvCxnSpPr>
        <p:spPr>
          <a:xfrm>
            <a:off x="789688" y="150525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348" name="Google Shape;348;p28"/>
          <p:cNvCxnSpPr/>
          <p:nvPr/>
        </p:nvCxnSpPr>
        <p:spPr>
          <a:xfrm>
            <a:off x="705600" y="4867850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349" name="Google Shape;349;p28"/>
          <p:cNvGrpSpPr/>
          <p:nvPr/>
        </p:nvGrpSpPr>
        <p:grpSpPr>
          <a:xfrm>
            <a:off x="423863" y="1343339"/>
            <a:ext cx="289350" cy="1820400"/>
            <a:chOff x="423863" y="1343339"/>
            <a:chExt cx="289350" cy="1820400"/>
          </a:xfrm>
        </p:grpSpPr>
        <p:sp>
          <p:nvSpPr>
            <p:cNvPr id="350" name="Google Shape;350;p28"/>
            <p:cNvSpPr/>
            <p:nvPr/>
          </p:nvSpPr>
          <p:spPr>
            <a:xfrm>
              <a:off x="423863" y="1343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28"/>
            <p:cNvSpPr/>
            <p:nvPr/>
          </p:nvSpPr>
          <p:spPr>
            <a:xfrm>
              <a:off x="607313" y="1343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28"/>
            <p:cNvSpPr/>
            <p:nvPr/>
          </p:nvSpPr>
          <p:spPr>
            <a:xfrm>
              <a:off x="423863" y="1533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28"/>
            <p:cNvSpPr/>
            <p:nvPr/>
          </p:nvSpPr>
          <p:spPr>
            <a:xfrm>
              <a:off x="607313" y="1533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28"/>
            <p:cNvSpPr/>
            <p:nvPr/>
          </p:nvSpPr>
          <p:spPr>
            <a:xfrm>
              <a:off x="423863" y="1724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28"/>
            <p:cNvSpPr/>
            <p:nvPr/>
          </p:nvSpPr>
          <p:spPr>
            <a:xfrm>
              <a:off x="607313" y="1724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28"/>
            <p:cNvSpPr/>
            <p:nvPr/>
          </p:nvSpPr>
          <p:spPr>
            <a:xfrm>
              <a:off x="423863" y="1914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28"/>
            <p:cNvSpPr/>
            <p:nvPr/>
          </p:nvSpPr>
          <p:spPr>
            <a:xfrm>
              <a:off x="607313" y="1914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28"/>
            <p:cNvSpPr/>
            <p:nvPr/>
          </p:nvSpPr>
          <p:spPr>
            <a:xfrm>
              <a:off x="423863" y="2105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28"/>
            <p:cNvSpPr/>
            <p:nvPr/>
          </p:nvSpPr>
          <p:spPr>
            <a:xfrm>
              <a:off x="607313" y="2105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28"/>
            <p:cNvSpPr/>
            <p:nvPr/>
          </p:nvSpPr>
          <p:spPr>
            <a:xfrm>
              <a:off x="423863" y="2295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28"/>
            <p:cNvSpPr/>
            <p:nvPr/>
          </p:nvSpPr>
          <p:spPr>
            <a:xfrm>
              <a:off x="607313" y="2295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28"/>
            <p:cNvSpPr/>
            <p:nvPr/>
          </p:nvSpPr>
          <p:spPr>
            <a:xfrm>
              <a:off x="423863" y="2486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28"/>
            <p:cNvSpPr/>
            <p:nvPr/>
          </p:nvSpPr>
          <p:spPr>
            <a:xfrm>
              <a:off x="607313" y="2486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28"/>
            <p:cNvSpPr/>
            <p:nvPr/>
          </p:nvSpPr>
          <p:spPr>
            <a:xfrm>
              <a:off x="423863" y="2676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28"/>
            <p:cNvSpPr/>
            <p:nvPr/>
          </p:nvSpPr>
          <p:spPr>
            <a:xfrm>
              <a:off x="607313" y="2676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28"/>
            <p:cNvSpPr/>
            <p:nvPr/>
          </p:nvSpPr>
          <p:spPr>
            <a:xfrm>
              <a:off x="423863" y="2867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28"/>
            <p:cNvSpPr/>
            <p:nvPr/>
          </p:nvSpPr>
          <p:spPr>
            <a:xfrm>
              <a:off x="607313" y="2867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28"/>
            <p:cNvSpPr/>
            <p:nvPr/>
          </p:nvSpPr>
          <p:spPr>
            <a:xfrm>
              <a:off x="423863" y="3057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28"/>
            <p:cNvSpPr/>
            <p:nvPr/>
          </p:nvSpPr>
          <p:spPr>
            <a:xfrm>
              <a:off x="607313" y="3057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70" name="Google Shape;370;p28"/>
          <p:cNvGrpSpPr/>
          <p:nvPr/>
        </p:nvGrpSpPr>
        <p:grpSpPr>
          <a:xfrm>
            <a:off x="8286088" y="3248339"/>
            <a:ext cx="289350" cy="677400"/>
            <a:chOff x="8286088" y="3248339"/>
            <a:chExt cx="289350" cy="677400"/>
          </a:xfrm>
        </p:grpSpPr>
        <p:sp>
          <p:nvSpPr>
            <p:cNvPr id="371" name="Google Shape;371;p28"/>
            <p:cNvSpPr/>
            <p:nvPr/>
          </p:nvSpPr>
          <p:spPr>
            <a:xfrm>
              <a:off x="8286088" y="3248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28"/>
            <p:cNvSpPr/>
            <p:nvPr/>
          </p:nvSpPr>
          <p:spPr>
            <a:xfrm>
              <a:off x="8469538" y="3248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28"/>
            <p:cNvSpPr/>
            <p:nvPr/>
          </p:nvSpPr>
          <p:spPr>
            <a:xfrm>
              <a:off x="8286088" y="3438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28"/>
            <p:cNvSpPr/>
            <p:nvPr/>
          </p:nvSpPr>
          <p:spPr>
            <a:xfrm>
              <a:off x="8469538" y="3438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28"/>
            <p:cNvSpPr/>
            <p:nvPr/>
          </p:nvSpPr>
          <p:spPr>
            <a:xfrm>
              <a:off x="8286088" y="3629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28"/>
            <p:cNvSpPr/>
            <p:nvPr/>
          </p:nvSpPr>
          <p:spPr>
            <a:xfrm>
              <a:off x="8469538" y="3629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28"/>
            <p:cNvSpPr/>
            <p:nvPr/>
          </p:nvSpPr>
          <p:spPr>
            <a:xfrm>
              <a:off x="8286088" y="3819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28"/>
            <p:cNvSpPr/>
            <p:nvPr/>
          </p:nvSpPr>
          <p:spPr>
            <a:xfrm>
              <a:off x="8469538" y="3819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80" name="Google Shape;380;p28"/>
          <p:cNvSpPr/>
          <p:nvPr/>
        </p:nvSpPr>
        <p:spPr>
          <a:xfrm>
            <a:off x="2235279" y="240363"/>
            <a:ext cx="858900" cy="85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385" name="Google Shape;385;p28"/>
          <p:cNvGrpSpPr/>
          <p:nvPr/>
        </p:nvGrpSpPr>
        <p:grpSpPr>
          <a:xfrm>
            <a:off x="6292916" y="213624"/>
            <a:ext cx="858900" cy="858900"/>
            <a:chOff x="2555400" y="1422200"/>
            <a:chExt cx="858900" cy="858900"/>
          </a:xfrm>
        </p:grpSpPr>
        <p:sp>
          <p:nvSpPr>
            <p:cNvPr id="386" name="Google Shape;386;p28"/>
            <p:cNvSpPr/>
            <p:nvPr/>
          </p:nvSpPr>
          <p:spPr>
            <a:xfrm>
              <a:off x="2555400" y="1422200"/>
              <a:ext cx="858900" cy="8589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387" name="Google Shape;387;p28"/>
            <p:cNvGrpSpPr/>
            <p:nvPr/>
          </p:nvGrpSpPr>
          <p:grpSpPr>
            <a:xfrm>
              <a:off x="2793561" y="1648169"/>
              <a:ext cx="382584" cy="406972"/>
              <a:chOff x="5364750" y="3235150"/>
              <a:chExt cx="277275" cy="294950"/>
            </a:xfrm>
          </p:grpSpPr>
          <p:sp>
            <p:nvSpPr>
              <p:cNvPr id="388" name="Google Shape;388;p28"/>
              <p:cNvSpPr/>
              <p:nvPr/>
            </p:nvSpPr>
            <p:spPr>
              <a:xfrm>
                <a:off x="5502600" y="3235150"/>
                <a:ext cx="17350" cy="44125"/>
              </a:xfrm>
              <a:custGeom>
                <a:avLst/>
                <a:gdLst/>
                <a:ahLst/>
                <a:cxnLst/>
                <a:rect l="l" t="t" r="r" b="b"/>
                <a:pathLst>
                  <a:path w="694" h="1765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lnTo>
                      <a:pt x="0" y="1418"/>
                    </a:lnTo>
                    <a:cubicBezTo>
                      <a:pt x="0" y="1607"/>
                      <a:pt x="158" y="1765"/>
                      <a:pt x="347" y="1765"/>
                    </a:cubicBezTo>
                    <a:cubicBezTo>
                      <a:pt x="536" y="1765"/>
                      <a:pt x="693" y="1607"/>
                      <a:pt x="693" y="1418"/>
                    </a:cubicBezTo>
                    <a:lnTo>
                      <a:pt x="693" y="347"/>
                    </a:ln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p28"/>
              <p:cNvSpPr/>
              <p:nvPr/>
            </p:nvSpPr>
            <p:spPr>
              <a:xfrm>
                <a:off x="5555375" y="3253850"/>
                <a:ext cx="35450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1364" extrusionOk="0">
                    <a:moveTo>
                      <a:pt x="1071" y="1"/>
                    </a:moveTo>
                    <a:cubicBezTo>
                      <a:pt x="977" y="1"/>
                      <a:pt x="882" y="24"/>
                      <a:pt x="819" y="72"/>
                    </a:cubicBezTo>
                    <a:lnTo>
                      <a:pt x="126" y="796"/>
                    </a:lnTo>
                    <a:cubicBezTo>
                      <a:pt x="0" y="922"/>
                      <a:pt x="0" y="1143"/>
                      <a:pt x="126" y="1269"/>
                    </a:cubicBezTo>
                    <a:cubicBezTo>
                      <a:pt x="189" y="1332"/>
                      <a:pt x="268" y="1363"/>
                      <a:pt x="350" y="1363"/>
                    </a:cubicBezTo>
                    <a:cubicBezTo>
                      <a:pt x="433" y="1363"/>
                      <a:pt x="520" y="1332"/>
                      <a:pt x="599" y="1269"/>
                    </a:cubicBezTo>
                    <a:lnTo>
                      <a:pt x="1323" y="544"/>
                    </a:lnTo>
                    <a:cubicBezTo>
                      <a:pt x="1418" y="418"/>
                      <a:pt x="1418" y="198"/>
                      <a:pt x="1323" y="72"/>
                    </a:cubicBezTo>
                    <a:cubicBezTo>
                      <a:pt x="1260" y="24"/>
                      <a:pt x="1166" y="1"/>
                      <a:pt x="107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p28"/>
              <p:cNvSpPr/>
              <p:nvPr/>
            </p:nvSpPr>
            <p:spPr>
              <a:xfrm>
                <a:off x="5606550" y="3357225"/>
                <a:ext cx="35475" cy="181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726" extrusionOk="0">
                    <a:moveTo>
                      <a:pt x="379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725"/>
                      <a:pt x="379" y="725"/>
                    </a:cubicBezTo>
                    <a:lnTo>
                      <a:pt x="1072" y="725"/>
                    </a:lnTo>
                    <a:cubicBezTo>
                      <a:pt x="1261" y="725"/>
                      <a:pt x="1419" y="568"/>
                      <a:pt x="1419" y="347"/>
                    </a:cubicBezTo>
                    <a:cubicBezTo>
                      <a:pt x="1419" y="158"/>
                      <a:pt x="1261" y="1"/>
                      <a:pt x="10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p28"/>
              <p:cNvSpPr/>
              <p:nvPr/>
            </p:nvSpPr>
            <p:spPr>
              <a:xfrm>
                <a:off x="5364750" y="3357225"/>
                <a:ext cx="3547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694" extrusionOk="0">
                    <a:moveTo>
                      <a:pt x="347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68"/>
                      <a:pt x="158" y="694"/>
                      <a:pt x="347" y="694"/>
                    </a:cubicBezTo>
                    <a:lnTo>
                      <a:pt x="1072" y="694"/>
                    </a:lnTo>
                    <a:cubicBezTo>
                      <a:pt x="1261" y="694"/>
                      <a:pt x="1419" y="568"/>
                      <a:pt x="1419" y="347"/>
                    </a:cubicBezTo>
                    <a:cubicBezTo>
                      <a:pt x="1419" y="158"/>
                      <a:pt x="1261" y="1"/>
                      <a:pt x="10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p28"/>
              <p:cNvSpPr/>
              <p:nvPr/>
            </p:nvSpPr>
            <p:spPr>
              <a:xfrm>
                <a:off x="5433275" y="3253850"/>
                <a:ext cx="35475" cy="341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64" extrusionOk="0">
                    <a:moveTo>
                      <a:pt x="363" y="1"/>
                    </a:moveTo>
                    <a:cubicBezTo>
                      <a:pt x="276" y="1"/>
                      <a:pt x="190" y="24"/>
                      <a:pt x="127" y="72"/>
                    </a:cubicBezTo>
                    <a:cubicBezTo>
                      <a:pt x="1" y="198"/>
                      <a:pt x="1" y="450"/>
                      <a:pt x="127" y="544"/>
                    </a:cubicBezTo>
                    <a:lnTo>
                      <a:pt x="820" y="1269"/>
                    </a:lnTo>
                    <a:cubicBezTo>
                      <a:pt x="883" y="1332"/>
                      <a:pt x="977" y="1363"/>
                      <a:pt x="1072" y="1363"/>
                    </a:cubicBezTo>
                    <a:cubicBezTo>
                      <a:pt x="1166" y="1363"/>
                      <a:pt x="1261" y="1332"/>
                      <a:pt x="1324" y="1269"/>
                    </a:cubicBezTo>
                    <a:cubicBezTo>
                      <a:pt x="1418" y="1143"/>
                      <a:pt x="1418" y="922"/>
                      <a:pt x="1324" y="796"/>
                    </a:cubicBezTo>
                    <a:lnTo>
                      <a:pt x="599" y="72"/>
                    </a:lnTo>
                    <a:cubicBezTo>
                      <a:pt x="536" y="24"/>
                      <a:pt x="450" y="1"/>
                      <a:pt x="36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p28"/>
              <p:cNvSpPr/>
              <p:nvPr/>
            </p:nvSpPr>
            <p:spPr>
              <a:xfrm>
                <a:off x="5380500" y="3287775"/>
                <a:ext cx="37050" cy="2597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039" extrusionOk="0">
                    <a:moveTo>
                      <a:pt x="396" y="0"/>
                    </a:moveTo>
                    <a:cubicBezTo>
                      <a:pt x="267" y="0"/>
                      <a:pt x="132" y="81"/>
                      <a:pt x="64" y="195"/>
                    </a:cubicBezTo>
                    <a:cubicBezTo>
                      <a:pt x="1" y="353"/>
                      <a:pt x="64" y="573"/>
                      <a:pt x="221" y="668"/>
                    </a:cubicBezTo>
                    <a:lnTo>
                      <a:pt x="946" y="1015"/>
                    </a:lnTo>
                    <a:cubicBezTo>
                      <a:pt x="987" y="1031"/>
                      <a:pt x="1032" y="1039"/>
                      <a:pt x="1077" y="1039"/>
                    </a:cubicBezTo>
                    <a:cubicBezTo>
                      <a:pt x="1209" y="1039"/>
                      <a:pt x="1349" y="974"/>
                      <a:pt x="1419" y="857"/>
                    </a:cubicBezTo>
                    <a:cubicBezTo>
                      <a:pt x="1482" y="699"/>
                      <a:pt x="1419" y="447"/>
                      <a:pt x="1261" y="384"/>
                    </a:cubicBezTo>
                    <a:lnTo>
                      <a:pt x="536" y="38"/>
                    </a:lnTo>
                    <a:cubicBezTo>
                      <a:pt x="493" y="12"/>
                      <a:pt x="445" y="0"/>
                      <a:pt x="39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4" name="Google Shape;394;p28"/>
              <p:cNvSpPr/>
              <p:nvPr/>
            </p:nvSpPr>
            <p:spPr>
              <a:xfrm>
                <a:off x="5588450" y="3288075"/>
                <a:ext cx="37025" cy="26800"/>
              </a:xfrm>
              <a:custGeom>
                <a:avLst/>
                <a:gdLst/>
                <a:ahLst/>
                <a:cxnLst/>
                <a:rect l="l" t="t" r="r" b="b"/>
                <a:pathLst>
                  <a:path w="1481" h="1072" extrusionOk="0">
                    <a:moveTo>
                      <a:pt x="1110" y="0"/>
                    </a:moveTo>
                    <a:cubicBezTo>
                      <a:pt x="1049" y="0"/>
                      <a:pt x="983" y="18"/>
                      <a:pt x="914" y="57"/>
                    </a:cubicBezTo>
                    <a:lnTo>
                      <a:pt x="221" y="404"/>
                    </a:lnTo>
                    <a:cubicBezTo>
                      <a:pt x="63" y="498"/>
                      <a:pt x="0" y="687"/>
                      <a:pt x="63" y="877"/>
                    </a:cubicBezTo>
                    <a:cubicBezTo>
                      <a:pt x="132" y="991"/>
                      <a:pt x="250" y="1072"/>
                      <a:pt x="382" y="1072"/>
                    </a:cubicBezTo>
                    <a:cubicBezTo>
                      <a:pt x="432" y="1072"/>
                      <a:pt x="484" y="1060"/>
                      <a:pt x="536" y="1034"/>
                    </a:cubicBezTo>
                    <a:lnTo>
                      <a:pt x="1260" y="687"/>
                    </a:lnTo>
                    <a:cubicBezTo>
                      <a:pt x="1418" y="593"/>
                      <a:pt x="1481" y="404"/>
                      <a:pt x="1418" y="215"/>
                    </a:cubicBezTo>
                    <a:cubicBezTo>
                      <a:pt x="1353" y="85"/>
                      <a:pt x="1244" y="0"/>
                      <a:pt x="111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5" name="Google Shape;395;p28"/>
              <p:cNvSpPr/>
              <p:nvPr/>
            </p:nvSpPr>
            <p:spPr>
              <a:xfrm>
                <a:off x="5412025" y="3286350"/>
                <a:ext cx="177225" cy="243750"/>
              </a:xfrm>
              <a:custGeom>
                <a:avLst/>
                <a:gdLst/>
                <a:ahLst/>
                <a:cxnLst/>
                <a:rect l="l" t="t" r="r" b="b"/>
                <a:pathLst>
                  <a:path w="7089" h="9750" extrusionOk="0">
                    <a:moveTo>
                      <a:pt x="3529" y="0"/>
                    </a:moveTo>
                    <a:cubicBezTo>
                      <a:pt x="3151" y="0"/>
                      <a:pt x="2836" y="315"/>
                      <a:pt x="2836" y="725"/>
                    </a:cubicBezTo>
                    <a:lnTo>
                      <a:pt x="2836" y="1418"/>
                    </a:lnTo>
                    <a:cubicBezTo>
                      <a:pt x="2836" y="1040"/>
                      <a:pt x="2520" y="725"/>
                      <a:pt x="2111" y="725"/>
                    </a:cubicBezTo>
                    <a:cubicBezTo>
                      <a:pt x="1733" y="725"/>
                      <a:pt x="1418" y="1040"/>
                      <a:pt x="1418" y="1418"/>
                    </a:cubicBezTo>
                    <a:lnTo>
                      <a:pt x="1418" y="2143"/>
                    </a:lnTo>
                    <a:cubicBezTo>
                      <a:pt x="1544" y="2143"/>
                      <a:pt x="1638" y="2080"/>
                      <a:pt x="1764" y="2080"/>
                    </a:cubicBezTo>
                    <a:lnTo>
                      <a:pt x="3497" y="2080"/>
                    </a:lnTo>
                    <a:cubicBezTo>
                      <a:pt x="4253" y="2080"/>
                      <a:pt x="4883" y="2710"/>
                      <a:pt x="4883" y="3466"/>
                    </a:cubicBezTo>
                    <a:cubicBezTo>
                      <a:pt x="4883" y="4096"/>
                      <a:pt x="4474" y="4600"/>
                      <a:pt x="3907" y="4758"/>
                    </a:cubicBezTo>
                    <a:cubicBezTo>
                      <a:pt x="4064" y="5073"/>
                      <a:pt x="4159" y="5482"/>
                      <a:pt x="4159" y="5860"/>
                    </a:cubicBezTo>
                    <a:cubicBezTo>
                      <a:pt x="4159" y="6081"/>
                      <a:pt x="4001" y="6238"/>
                      <a:pt x="3812" y="6238"/>
                    </a:cubicBezTo>
                    <a:cubicBezTo>
                      <a:pt x="3623" y="6238"/>
                      <a:pt x="3466" y="6081"/>
                      <a:pt x="3466" y="5860"/>
                    </a:cubicBezTo>
                    <a:cubicBezTo>
                      <a:pt x="3466" y="4915"/>
                      <a:pt x="2678" y="4128"/>
                      <a:pt x="1733" y="4128"/>
                    </a:cubicBezTo>
                    <a:lnTo>
                      <a:pt x="3466" y="4128"/>
                    </a:lnTo>
                    <a:cubicBezTo>
                      <a:pt x="3844" y="4128"/>
                      <a:pt x="4159" y="3812"/>
                      <a:pt x="4159" y="3434"/>
                    </a:cubicBezTo>
                    <a:cubicBezTo>
                      <a:pt x="4159" y="3025"/>
                      <a:pt x="3844" y="2710"/>
                      <a:pt x="3466" y="2710"/>
                    </a:cubicBezTo>
                    <a:lnTo>
                      <a:pt x="1733" y="2710"/>
                    </a:lnTo>
                    <a:cubicBezTo>
                      <a:pt x="788" y="2710"/>
                      <a:pt x="0" y="3497"/>
                      <a:pt x="0" y="4443"/>
                    </a:cubicBezTo>
                    <a:lnTo>
                      <a:pt x="0" y="5167"/>
                    </a:lnTo>
                    <a:cubicBezTo>
                      <a:pt x="0" y="6112"/>
                      <a:pt x="536" y="6963"/>
                      <a:pt x="1386" y="7372"/>
                    </a:cubicBezTo>
                    <a:lnTo>
                      <a:pt x="1386" y="8318"/>
                    </a:lnTo>
                    <a:cubicBezTo>
                      <a:pt x="977" y="8318"/>
                      <a:pt x="662" y="8633"/>
                      <a:pt x="662" y="9011"/>
                    </a:cubicBezTo>
                    <a:lnTo>
                      <a:pt x="662" y="9389"/>
                    </a:lnTo>
                    <a:cubicBezTo>
                      <a:pt x="662" y="9578"/>
                      <a:pt x="819" y="9735"/>
                      <a:pt x="1008" y="9735"/>
                    </a:cubicBezTo>
                    <a:lnTo>
                      <a:pt x="5860" y="9735"/>
                    </a:lnTo>
                    <a:cubicBezTo>
                      <a:pt x="5923" y="9745"/>
                      <a:pt x="5979" y="9749"/>
                      <a:pt x="6029" y="9749"/>
                    </a:cubicBezTo>
                    <a:cubicBezTo>
                      <a:pt x="6305" y="9749"/>
                      <a:pt x="6396" y="9612"/>
                      <a:pt x="6396" y="9452"/>
                    </a:cubicBezTo>
                    <a:lnTo>
                      <a:pt x="6396" y="9105"/>
                    </a:lnTo>
                    <a:cubicBezTo>
                      <a:pt x="6396" y="8696"/>
                      <a:pt x="6112" y="8381"/>
                      <a:pt x="5702" y="8381"/>
                    </a:cubicBezTo>
                    <a:lnTo>
                      <a:pt x="5702" y="7436"/>
                    </a:lnTo>
                    <a:cubicBezTo>
                      <a:pt x="6522" y="7057"/>
                      <a:pt x="7089" y="6175"/>
                      <a:pt x="7089" y="5230"/>
                    </a:cubicBezTo>
                    <a:lnTo>
                      <a:pt x="7089" y="2143"/>
                    </a:lnTo>
                    <a:cubicBezTo>
                      <a:pt x="7089" y="1733"/>
                      <a:pt x="6774" y="1418"/>
                      <a:pt x="6364" y="1418"/>
                    </a:cubicBezTo>
                    <a:cubicBezTo>
                      <a:pt x="5986" y="1418"/>
                      <a:pt x="5671" y="1733"/>
                      <a:pt x="5671" y="2143"/>
                    </a:cubicBezTo>
                    <a:lnTo>
                      <a:pt x="5671" y="1418"/>
                    </a:lnTo>
                    <a:cubicBezTo>
                      <a:pt x="5671" y="1040"/>
                      <a:pt x="5356" y="725"/>
                      <a:pt x="4946" y="725"/>
                    </a:cubicBezTo>
                    <a:cubicBezTo>
                      <a:pt x="4568" y="725"/>
                      <a:pt x="4253" y="1040"/>
                      <a:pt x="4253" y="1418"/>
                    </a:cubicBezTo>
                    <a:lnTo>
                      <a:pt x="4253" y="725"/>
                    </a:lnTo>
                    <a:cubicBezTo>
                      <a:pt x="4253" y="315"/>
                      <a:pt x="3938" y="0"/>
                      <a:pt x="35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5" name="Google Shape;395;p28">
            <a:extLst>
              <a:ext uri="{FF2B5EF4-FFF2-40B4-BE49-F238E27FC236}">
                <a16:creationId xmlns:a16="http://schemas.microsoft.com/office/drawing/2014/main" id="{49D0376D-7629-49EF-B55A-E3529981A6FA}"/>
              </a:ext>
            </a:extLst>
          </p:cNvPr>
          <p:cNvSpPr/>
          <p:nvPr/>
        </p:nvSpPr>
        <p:spPr>
          <a:xfrm>
            <a:off x="2542461" y="501650"/>
            <a:ext cx="244535" cy="336326"/>
          </a:xfrm>
          <a:custGeom>
            <a:avLst/>
            <a:gdLst/>
            <a:ahLst/>
            <a:cxnLst/>
            <a:rect l="l" t="t" r="r" b="b"/>
            <a:pathLst>
              <a:path w="7089" h="9750" extrusionOk="0">
                <a:moveTo>
                  <a:pt x="3529" y="0"/>
                </a:moveTo>
                <a:cubicBezTo>
                  <a:pt x="3151" y="0"/>
                  <a:pt x="2836" y="315"/>
                  <a:pt x="2836" y="725"/>
                </a:cubicBezTo>
                <a:lnTo>
                  <a:pt x="2836" y="1418"/>
                </a:lnTo>
                <a:cubicBezTo>
                  <a:pt x="2836" y="1040"/>
                  <a:pt x="2520" y="725"/>
                  <a:pt x="2111" y="725"/>
                </a:cubicBezTo>
                <a:cubicBezTo>
                  <a:pt x="1733" y="725"/>
                  <a:pt x="1418" y="1040"/>
                  <a:pt x="1418" y="1418"/>
                </a:cubicBezTo>
                <a:lnTo>
                  <a:pt x="1418" y="2143"/>
                </a:lnTo>
                <a:cubicBezTo>
                  <a:pt x="1544" y="2143"/>
                  <a:pt x="1638" y="2080"/>
                  <a:pt x="1764" y="2080"/>
                </a:cubicBezTo>
                <a:lnTo>
                  <a:pt x="3497" y="2080"/>
                </a:lnTo>
                <a:cubicBezTo>
                  <a:pt x="4253" y="2080"/>
                  <a:pt x="4883" y="2710"/>
                  <a:pt x="4883" y="3466"/>
                </a:cubicBezTo>
                <a:cubicBezTo>
                  <a:pt x="4883" y="4096"/>
                  <a:pt x="4474" y="4600"/>
                  <a:pt x="3907" y="4758"/>
                </a:cubicBezTo>
                <a:cubicBezTo>
                  <a:pt x="4064" y="5073"/>
                  <a:pt x="4159" y="5482"/>
                  <a:pt x="4159" y="5860"/>
                </a:cubicBezTo>
                <a:cubicBezTo>
                  <a:pt x="4159" y="6081"/>
                  <a:pt x="4001" y="6238"/>
                  <a:pt x="3812" y="6238"/>
                </a:cubicBezTo>
                <a:cubicBezTo>
                  <a:pt x="3623" y="6238"/>
                  <a:pt x="3466" y="6081"/>
                  <a:pt x="3466" y="5860"/>
                </a:cubicBezTo>
                <a:cubicBezTo>
                  <a:pt x="3466" y="4915"/>
                  <a:pt x="2678" y="4128"/>
                  <a:pt x="1733" y="4128"/>
                </a:cubicBezTo>
                <a:lnTo>
                  <a:pt x="3466" y="4128"/>
                </a:lnTo>
                <a:cubicBezTo>
                  <a:pt x="3844" y="4128"/>
                  <a:pt x="4159" y="3812"/>
                  <a:pt x="4159" y="3434"/>
                </a:cubicBezTo>
                <a:cubicBezTo>
                  <a:pt x="4159" y="3025"/>
                  <a:pt x="3844" y="2710"/>
                  <a:pt x="3466" y="2710"/>
                </a:cubicBezTo>
                <a:lnTo>
                  <a:pt x="1733" y="2710"/>
                </a:lnTo>
                <a:cubicBezTo>
                  <a:pt x="788" y="2710"/>
                  <a:pt x="0" y="3497"/>
                  <a:pt x="0" y="4443"/>
                </a:cubicBezTo>
                <a:lnTo>
                  <a:pt x="0" y="5167"/>
                </a:lnTo>
                <a:cubicBezTo>
                  <a:pt x="0" y="6112"/>
                  <a:pt x="536" y="6963"/>
                  <a:pt x="1386" y="7372"/>
                </a:cubicBezTo>
                <a:lnTo>
                  <a:pt x="1386" y="8318"/>
                </a:lnTo>
                <a:cubicBezTo>
                  <a:pt x="977" y="8318"/>
                  <a:pt x="662" y="8633"/>
                  <a:pt x="662" y="9011"/>
                </a:cubicBezTo>
                <a:lnTo>
                  <a:pt x="662" y="9389"/>
                </a:lnTo>
                <a:cubicBezTo>
                  <a:pt x="662" y="9578"/>
                  <a:pt x="819" y="9735"/>
                  <a:pt x="1008" y="9735"/>
                </a:cubicBezTo>
                <a:lnTo>
                  <a:pt x="5860" y="9735"/>
                </a:lnTo>
                <a:cubicBezTo>
                  <a:pt x="5923" y="9745"/>
                  <a:pt x="5979" y="9749"/>
                  <a:pt x="6029" y="9749"/>
                </a:cubicBezTo>
                <a:cubicBezTo>
                  <a:pt x="6305" y="9749"/>
                  <a:pt x="6396" y="9612"/>
                  <a:pt x="6396" y="9452"/>
                </a:cubicBezTo>
                <a:lnTo>
                  <a:pt x="6396" y="9105"/>
                </a:lnTo>
                <a:cubicBezTo>
                  <a:pt x="6396" y="8696"/>
                  <a:pt x="6112" y="8381"/>
                  <a:pt x="5702" y="8381"/>
                </a:cubicBezTo>
                <a:lnTo>
                  <a:pt x="5702" y="7436"/>
                </a:lnTo>
                <a:cubicBezTo>
                  <a:pt x="6522" y="7057"/>
                  <a:pt x="7089" y="6175"/>
                  <a:pt x="7089" y="5230"/>
                </a:cubicBezTo>
                <a:lnTo>
                  <a:pt x="7089" y="2143"/>
                </a:lnTo>
                <a:cubicBezTo>
                  <a:pt x="7089" y="1733"/>
                  <a:pt x="6774" y="1418"/>
                  <a:pt x="6364" y="1418"/>
                </a:cubicBezTo>
                <a:cubicBezTo>
                  <a:pt x="5986" y="1418"/>
                  <a:pt x="5671" y="1733"/>
                  <a:pt x="5671" y="2143"/>
                </a:cubicBezTo>
                <a:lnTo>
                  <a:pt x="5671" y="1418"/>
                </a:lnTo>
                <a:cubicBezTo>
                  <a:pt x="5671" y="1040"/>
                  <a:pt x="5356" y="725"/>
                  <a:pt x="4946" y="725"/>
                </a:cubicBezTo>
                <a:cubicBezTo>
                  <a:pt x="4568" y="725"/>
                  <a:pt x="4253" y="1040"/>
                  <a:pt x="4253" y="1418"/>
                </a:cubicBezTo>
                <a:lnTo>
                  <a:pt x="4253" y="725"/>
                </a:lnTo>
                <a:cubicBezTo>
                  <a:pt x="4253" y="315"/>
                  <a:pt x="3938" y="0"/>
                  <a:pt x="3529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57" name="Google Shape;349;p28">
            <a:extLst>
              <a:ext uri="{FF2B5EF4-FFF2-40B4-BE49-F238E27FC236}">
                <a16:creationId xmlns:a16="http://schemas.microsoft.com/office/drawing/2014/main" id="{41FFA3FA-4462-4B3E-B4C9-E612C488DA04}"/>
              </a:ext>
            </a:extLst>
          </p:cNvPr>
          <p:cNvGrpSpPr/>
          <p:nvPr/>
        </p:nvGrpSpPr>
        <p:grpSpPr>
          <a:xfrm>
            <a:off x="4588529" y="1396289"/>
            <a:ext cx="289350" cy="1820400"/>
            <a:chOff x="423863" y="1343339"/>
            <a:chExt cx="289350" cy="1820400"/>
          </a:xfrm>
        </p:grpSpPr>
        <p:sp>
          <p:nvSpPr>
            <p:cNvPr id="58" name="Google Shape;350;p28">
              <a:extLst>
                <a:ext uri="{FF2B5EF4-FFF2-40B4-BE49-F238E27FC236}">
                  <a16:creationId xmlns:a16="http://schemas.microsoft.com/office/drawing/2014/main" id="{13411266-FBB1-4509-B9BC-D759930A13C6}"/>
                </a:ext>
              </a:extLst>
            </p:cNvPr>
            <p:cNvSpPr/>
            <p:nvPr/>
          </p:nvSpPr>
          <p:spPr>
            <a:xfrm>
              <a:off x="423863" y="1343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351;p28">
              <a:extLst>
                <a:ext uri="{FF2B5EF4-FFF2-40B4-BE49-F238E27FC236}">
                  <a16:creationId xmlns:a16="http://schemas.microsoft.com/office/drawing/2014/main" id="{6E1F8780-0745-46D2-9730-6D3391A0E1D0}"/>
                </a:ext>
              </a:extLst>
            </p:cNvPr>
            <p:cNvSpPr/>
            <p:nvPr/>
          </p:nvSpPr>
          <p:spPr>
            <a:xfrm>
              <a:off x="607313" y="1343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Google Shape;352;p28">
              <a:extLst>
                <a:ext uri="{FF2B5EF4-FFF2-40B4-BE49-F238E27FC236}">
                  <a16:creationId xmlns:a16="http://schemas.microsoft.com/office/drawing/2014/main" id="{9B814254-2D86-4C9D-B427-23831E6BE8AC}"/>
                </a:ext>
              </a:extLst>
            </p:cNvPr>
            <p:cNvSpPr/>
            <p:nvPr/>
          </p:nvSpPr>
          <p:spPr>
            <a:xfrm>
              <a:off x="423863" y="1533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1" name="Google Shape;353;p28">
              <a:extLst>
                <a:ext uri="{FF2B5EF4-FFF2-40B4-BE49-F238E27FC236}">
                  <a16:creationId xmlns:a16="http://schemas.microsoft.com/office/drawing/2014/main" id="{824905D4-32C9-47D3-9254-2495F7D3F375}"/>
                </a:ext>
              </a:extLst>
            </p:cNvPr>
            <p:cNvSpPr/>
            <p:nvPr/>
          </p:nvSpPr>
          <p:spPr>
            <a:xfrm>
              <a:off x="607313" y="1533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2" name="Google Shape;354;p28">
              <a:extLst>
                <a:ext uri="{FF2B5EF4-FFF2-40B4-BE49-F238E27FC236}">
                  <a16:creationId xmlns:a16="http://schemas.microsoft.com/office/drawing/2014/main" id="{16E2F4F9-1B98-4CC7-9BC9-C3101DD1E36A}"/>
                </a:ext>
              </a:extLst>
            </p:cNvPr>
            <p:cNvSpPr/>
            <p:nvPr/>
          </p:nvSpPr>
          <p:spPr>
            <a:xfrm>
              <a:off x="423863" y="1724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3" name="Google Shape;355;p28">
              <a:extLst>
                <a:ext uri="{FF2B5EF4-FFF2-40B4-BE49-F238E27FC236}">
                  <a16:creationId xmlns:a16="http://schemas.microsoft.com/office/drawing/2014/main" id="{DC30E328-7027-457E-8529-9775786B5C9A}"/>
                </a:ext>
              </a:extLst>
            </p:cNvPr>
            <p:cNvSpPr/>
            <p:nvPr/>
          </p:nvSpPr>
          <p:spPr>
            <a:xfrm>
              <a:off x="607313" y="1724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4" name="Google Shape;356;p28">
              <a:extLst>
                <a:ext uri="{FF2B5EF4-FFF2-40B4-BE49-F238E27FC236}">
                  <a16:creationId xmlns:a16="http://schemas.microsoft.com/office/drawing/2014/main" id="{E447744B-57CB-4934-B57C-A53E626BD1D9}"/>
                </a:ext>
              </a:extLst>
            </p:cNvPr>
            <p:cNvSpPr/>
            <p:nvPr/>
          </p:nvSpPr>
          <p:spPr>
            <a:xfrm>
              <a:off x="423863" y="1914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5" name="Google Shape;357;p28">
              <a:extLst>
                <a:ext uri="{FF2B5EF4-FFF2-40B4-BE49-F238E27FC236}">
                  <a16:creationId xmlns:a16="http://schemas.microsoft.com/office/drawing/2014/main" id="{16FBEE4C-E50A-4722-A8F9-F7B0B57C29FC}"/>
                </a:ext>
              </a:extLst>
            </p:cNvPr>
            <p:cNvSpPr/>
            <p:nvPr/>
          </p:nvSpPr>
          <p:spPr>
            <a:xfrm>
              <a:off x="607313" y="1914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6" name="Google Shape;358;p28">
              <a:extLst>
                <a:ext uri="{FF2B5EF4-FFF2-40B4-BE49-F238E27FC236}">
                  <a16:creationId xmlns:a16="http://schemas.microsoft.com/office/drawing/2014/main" id="{770C9A35-D717-461B-9331-B1344F463033}"/>
                </a:ext>
              </a:extLst>
            </p:cNvPr>
            <p:cNvSpPr/>
            <p:nvPr/>
          </p:nvSpPr>
          <p:spPr>
            <a:xfrm>
              <a:off x="423863" y="2105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7" name="Google Shape;359;p28">
              <a:extLst>
                <a:ext uri="{FF2B5EF4-FFF2-40B4-BE49-F238E27FC236}">
                  <a16:creationId xmlns:a16="http://schemas.microsoft.com/office/drawing/2014/main" id="{368D8924-044B-49BE-816E-1EA5B5F19CAB}"/>
                </a:ext>
              </a:extLst>
            </p:cNvPr>
            <p:cNvSpPr/>
            <p:nvPr/>
          </p:nvSpPr>
          <p:spPr>
            <a:xfrm>
              <a:off x="607313" y="2105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8" name="Google Shape;360;p28">
              <a:extLst>
                <a:ext uri="{FF2B5EF4-FFF2-40B4-BE49-F238E27FC236}">
                  <a16:creationId xmlns:a16="http://schemas.microsoft.com/office/drawing/2014/main" id="{5A82D1B3-A6A6-4021-965B-1D0E9C82CB9F}"/>
                </a:ext>
              </a:extLst>
            </p:cNvPr>
            <p:cNvSpPr/>
            <p:nvPr/>
          </p:nvSpPr>
          <p:spPr>
            <a:xfrm>
              <a:off x="423863" y="2295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69" name="Google Shape;361;p28">
              <a:extLst>
                <a:ext uri="{FF2B5EF4-FFF2-40B4-BE49-F238E27FC236}">
                  <a16:creationId xmlns:a16="http://schemas.microsoft.com/office/drawing/2014/main" id="{3BD3860C-9FC0-4AB9-93BC-82C2E05AD451}"/>
                </a:ext>
              </a:extLst>
            </p:cNvPr>
            <p:cNvSpPr/>
            <p:nvPr/>
          </p:nvSpPr>
          <p:spPr>
            <a:xfrm>
              <a:off x="607313" y="2295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0" name="Google Shape;362;p28">
              <a:extLst>
                <a:ext uri="{FF2B5EF4-FFF2-40B4-BE49-F238E27FC236}">
                  <a16:creationId xmlns:a16="http://schemas.microsoft.com/office/drawing/2014/main" id="{16289E45-AE5B-4BFD-8980-0AC49E4DB08D}"/>
                </a:ext>
              </a:extLst>
            </p:cNvPr>
            <p:cNvSpPr/>
            <p:nvPr/>
          </p:nvSpPr>
          <p:spPr>
            <a:xfrm>
              <a:off x="423863" y="2486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1" name="Google Shape;363;p28">
              <a:extLst>
                <a:ext uri="{FF2B5EF4-FFF2-40B4-BE49-F238E27FC236}">
                  <a16:creationId xmlns:a16="http://schemas.microsoft.com/office/drawing/2014/main" id="{FCC7FAC6-876F-427A-BB7E-1C46785F4E01}"/>
                </a:ext>
              </a:extLst>
            </p:cNvPr>
            <p:cNvSpPr/>
            <p:nvPr/>
          </p:nvSpPr>
          <p:spPr>
            <a:xfrm>
              <a:off x="607313" y="2486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2" name="Google Shape;364;p28">
              <a:extLst>
                <a:ext uri="{FF2B5EF4-FFF2-40B4-BE49-F238E27FC236}">
                  <a16:creationId xmlns:a16="http://schemas.microsoft.com/office/drawing/2014/main" id="{9B8E8934-093B-49D0-BDC6-28299B055E21}"/>
                </a:ext>
              </a:extLst>
            </p:cNvPr>
            <p:cNvSpPr/>
            <p:nvPr/>
          </p:nvSpPr>
          <p:spPr>
            <a:xfrm>
              <a:off x="423863" y="2676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3" name="Google Shape;365;p28">
              <a:extLst>
                <a:ext uri="{FF2B5EF4-FFF2-40B4-BE49-F238E27FC236}">
                  <a16:creationId xmlns:a16="http://schemas.microsoft.com/office/drawing/2014/main" id="{BAACF1BB-39FB-4838-BB3D-1256F05AC01A}"/>
                </a:ext>
              </a:extLst>
            </p:cNvPr>
            <p:cNvSpPr/>
            <p:nvPr/>
          </p:nvSpPr>
          <p:spPr>
            <a:xfrm>
              <a:off x="607313" y="2676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" name="Google Shape;366;p28">
              <a:extLst>
                <a:ext uri="{FF2B5EF4-FFF2-40B4-BE49-F238E27FC236}">
                  <a16:creationId xmlns:a16="http://schemas.microsoft.com/office/drawing/2014/main" id="{D929E5D1-19D7-47AA-AF16-EA06219252A1}"/>
                </a:ext>
              </a:extLst>
            </p:cNvPr>
            <p:cNvSpPr/>
            <p:nvPr/>
          </p:nvSpPr>
          <p:spPr>
            <a:xfrm>
              <a:off x="423863" y="2867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5" name="Google Shape;367;p28">
              <a:extLst>
                <a:ext uri="{FF2B5EF4-FFF2-40B4-BE49-F238E27FC236}">
                  <a16:creationId xmlns:a16="http://schemas.microsoft.com/office/drawing/2014/main" id="{2C86CEF1-19C4-490E-AD86-AC41E591CE6A}"/>
                </a:ext>
              </a:extLst>
            </p:cNvPr>
            <p:cNvSpPr/>
            <p:nvPr/>
          </p:nvSpPr>
          <p:spPr>
            <a:xfrm>
              <a:off x="607313" y="28673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6" name="Google Shape;368;p28">
              <a:extLst>
                <a:ext uri="{FF2B5EF4-FFF2-40B4-BE49-F238E27FC236}">
                  <a16:creationId xmlns:a16="http://schemas.microsoft.com/office/drawing/2014/main" id="{79E79224-26D6-4A82-B9A5-19EF0BD22175}"/>
                </a:ext>
              </a:extLst>
            </p:cNvPr>
            <p:cNvSpPr/>
            <p:nvPr/>
          </p:nvSpPr>
          <p:spPr>
            <a:xfrm>
              <a:off x="423863" y="3057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7" name="Google Shape;369;p28">
              <a:extLst>
                <a:ext uri="{FF2B5EF4-FFF2-40B4-BE49-F238E27FC236}">
                  <a16:creationId xmlns:a16="http://schemas.microsoft.com/office/drawing/2014/main" id="{DC1501F6-9323-429D-9DEA-B59077F694F7}"/>
                </a:ext>
              </a:extLst>
            </p:cNvPr>
            <p:cNvSpPr/>
            <p:nvPr/>
          </p:nvSpPr>
          <p:spPr>
            <a:xfrm>
              <a:off x="607313" y="3057839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6127911"/>
      </p:ext>
    </p:extLst>
  </p:cSld>
  <p:clrMapOvr>
    <a:masterClrMapping/>
  </p:clrMapOvr>
  <p:extLst mod="1">
    <p:ext uri="{6950BFC3-D8DA-4A85-94F7-54DA5524770B}">
      <p188:commentRel xmlns="" xmlns:p188="http://schemas.microsoft.com/office/powerpoint/2018/8/main" r:id="rId3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oogle Shape;210;p25"/>
          <p:cNvGrpSpPr/>
          <p:nvPr/>
        </p:nvGrpSpPr>
        <p:grpSpPr>
          <a:xfrm rot="2049744">
            <a:off x="720738" y="1113910"/>
            <a:ext cx="5240364" cy="3927734"/>
            <a:chOff x="401244" y="859753"/>
            <a:chExt cx="1513631" cy="1555417"/>
          </a:xfrm>
        </p:grpSpPr>
        <p:sp>
          <p:nvSpPr>
            <p:cNvPr id="211" name="Google Shape;211;p25"/>
            <p:cNvSpPr/>
            <p:nvPr/>
          </p:nvSpPr>
          <p:spPr>
            <a:xfrm rot="19629462">
              <a:off x="401244" y="859753"/>
              <a:ext cx="1513631" cy="1555417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5"/>
            <p:cNvSpPr/>
            <p:nvPr/>
          </p:nvSpPr>
          <p:spPr>
            <a:xfrm rot="19630069">
              <a:off x="445599" y="1438114"/>
              <a:ext cx="117416" cy="106654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3" name="Google Shape;213;p25"/>
          <p:cNvSpPr/>
          <p:nvPr/>
        </p:nvSpPr>
        <p:spPr>
          <a:xfrm>
            <a:off x="949562" y="1180123"/>
            <a:ext cx="5424476" cy="3706527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5"/>
          <p:cNvSpPr txBox="1">
            <a:spLocks noGrp="1"/>
          </p:cNvSpPr>
          <p:nvPr>
            <p:ph type="subTitle" idx="1"/>
          </p:nvPr>
        </p:nvSpPr>
        <p:spPr>
          <a:xfrm>
            <a:off x="1355338" y="1399286"/>
            <a:ext cx="6161700" cy="37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defTabSz="457200">
              <a:lnSpc>
                <a:spcPct val="150000"/>
              </a:lnSpc>
              <a:buClrTx/>
              <a:buSzTx/>
            </a:pPr>
            <a:endParaRPr lang="el-GR" kern="1200" dirty="0">
              <a:solidFill>
                <a:prstClr val="white"/>
              </a:solidFill>
              <a:latin typeface="Trebuchet MS" panose="020B0603020202020204"/>
              <a:ea typeface="+mn-ea"/>
              <a:cs typeface="+mn-cs"/>
            </a:endParaRPr>
          </a:p>
          <a:p>
            <a:pPr marL="171450" lvl="0" indent="-171450" algn="just" defTabSz="457200">
              <a:lnSpc>
                <a:spcPct val="150000"/>
              </a:lnSpc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l-GR" sz="1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Ορισμοί και μέτρηση της ακαδημαϊκής εξαπάτησης</a:t>
            </a:r>
          </a:p>
          <a:p>
            <a:pPr marL="171450" lvl="0" indent="-171450" algn="just" defTabSz="457200">
              <a:lnSpc>
                <a:spcPct val="150000"/>
              </a:lnSpc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l-GR" sz="1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 ρόλος των καθηγητών</a:t>
            </a:r>
          </a:p>
          <a:p>
            <a:pPr marL="171450" lvl="0" indent="-171450" algn="just" defTabSz="457200">
              <a:lnSpc>
                <a:spcPct val="150000"/>
              </a:lnSpc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l-GR" sz="1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Ο ρόλος των βιβλιοθηκονόμων – βιβλιοθηκών</a:t>
            </a:r>
          </a:p>
          <a:p>
            <a:pPr marL="171450" lvl="0" indent="-171450" algn="just" defTabSz="457200">
              <a:lnSpc>
                <a:spcPct val="150000"/>
              </a:lnSpc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l-GR" sz="1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Τα λογισμικά ανίχνευσης της λογοκλοπής</a:t>
            </a:r>
          </a:p>
          <a:p>
            <a:pPr marL="171450" lvl="0" indent="-171450" algn="just" defTabSz="457200">
              <a:lnSpc>
                <a:spcPct val="150000"/>
              </a:lnSpc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l-GR" sz="1600" kern="12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Ακαδημαϊκή εξαπάτηση και διαδίκτυο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17" name="Google Shape;217;p25"/>
          <p:cNvGrpSpPr/>
          <p:nvPr/>
        </p:nvGrpSpPr>
        <p:grpSpPr>
          <a:xfrm>
            <a:off x="5993038" y="1081925"/>
            <a:ext cx="2582400" cy="289350"/>
            <a:chOff x="6967625" y="394825"/>
            <a:chExt cx="2582400" cy="289350"/>
          </a:xfrm>
        </p:grpSpPr>
        <p:sp>
          <p:nvSpPr>
            <p:cNvPr id="218" name="Google Shape;218;p25"/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5"/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5"/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5"/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5"/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5"/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5"/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5"/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5"/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5"/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5"/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5"/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5"/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5"/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5"/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5"/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5"/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5"/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5"/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5"/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5"/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5"/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5"/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5"/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5"/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5"/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5"/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5"/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246" name="Google Shape;246;p25"/>
          <p:cNvCxnSpPr/>
          <p:nvPr/>
        </p:nvCxnSpPr>
        <p:spPr>
          <a:xfrm>
            <a:off x="705600" y="256850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247" name="Google Shape;247;p25"/>
          <p:cNvGrpSpPr/>
          <p:nvPr/>
        </p:nvGrpSpPr>
        <p:grpSpPr>
          <a:xfrm rot="5400000">
            <a:off x="8092063" y="4120614"/>
            <a:ext cx="677400" cy="289350"/>
            <a:chOff x="7539125" y="394825"/>
            <a:chExt cx="677400" cy="289350"/>
          </a:xfrm>
        </p:grpSpPr>
        <p:sp>
          <p:nvSpPr>
            <p:cNvPr id="248" name="Google Shape;248;p25"/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5"/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5"/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25"/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25"/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25"/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25"/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25"/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Τίτλος 1">
            <a:extLst>
              <a:ext uri="{FF2B5EF4-FFF2-40B4-BE49-F238E27FC236}">
                <a16:creationId xmlns:a16="http://schemas.microsoft.com/office/drawing/2014/main" id="{01CD9C1B-13BF-45DA-A8EF-5B4BF96DF1A8}"/>
              </a:ext>
            </a:extLst>
          </p:cNvPr>
          <p:cNvSpPr txBox="1">
            <a:spLocks/>
          </p:cNvSpPr>
          <p:nvPr/>
        </p:nvSpPr>
        <p:spPr>
          <a:xfrm>
            <a:off x="705599" y="378435"/>
            <a:ext cx="7763939" cy="58364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Βιβλιογραφική επισκόπηση</a:t>
            </a:r>
          </a:p>
        </p:txBody>
      </p:sp>
      <p:grpSp>
        <p:nvGrpSpPr>
          <p:cNvPr id="47" name="Google Shape;1035;p41">
            <a:extLst>
              <a:ext uri="{FF2B5EF4-FFF2-40B4-BE49-F238E27FC236}">
                <a16:creationId xmlns:a16="http://schemas.microsoft.com/office/drawing/2014/main" id="{81067DA1-43B4-46BE-BC91-404E01C3F2DD}"/>
              </a:ext>
            </a:extLst>
          </p:cNvPr>
          <p:cNvGrpSpPr/>
          <p:nvPr/>
        </p:nvGrpSpPr>
        <p:grpSpPr>
          <a:xfrm>
            <a:off x="5719102" y="3588860"/>
            <a:ext cx="957240" cy="937741"/>
            <a:chOff x="6039282" y="1042577"/>
            <a:chExt cx="734315" cy="731929"/>
          </a:xfrm>
          <a:gradFill>
            <a:gsLst>
              <a:gs pos="73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78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0">
                <a:schemeClr val="tx2">
                  <a:lumMod val="25000"/>
                </a:schemeClr>
              </a:gs>
            </a:gsLst>
            <a:lin ang="2520000" scaled="0"/>
          </a:gradFill>
        </p:grpSpPr>
        <p:sp>
          <p:nvSpPr>
            <p:cNvPr id="49" name="Google Shape;1036;p41">
              <a:extLst>
                <a:ext uri="{FF2B5EF4-FFF2-40B4-BE49-F238E27FC236}">
                  <a16:creationId xmlns:a16="http://schemas.microsoft.com/office/drawing/2014/main" id="{2B3C22A3-0A2C-42DD-8E89-7648F79F6E77}"/>
                </a:ext>
              </a:extLst>
            </p:cNvPr>
            <p:cNvSpPr/>
            <p:nvPr/>
          </p:nvSpPr>
          <p:spPr>
            <a:xfrm>
              <a:off x="6045348" y="1300071"/>
              <a:ext cx="131951" cy="65352"/>
            </a:xfrm>
            <a:custGeom>
              <a:avLst/>
              <a:gdLst/>
              <a:ahLst/>
              <a:cxnLst/>
              <a:rect l="l" t="t" r="r" b="b"/>
              <a:pathLst>
                <a:path w="1414" h="701" extrusionOk="0">
                  <a:moveTo>
                    <a:pt x="108" y="0"/>
                  </a:moveTo>
                  <a:lnTo>
                    <a:pt x="51" y="224"/>
                  </a:lnTo>
                  <a:cubicBezTo>
                    <a:pt x="29" y="303"/>
                    <a:pt x="7" y="375"/>
                    <a:pt x="0" y="455"/>
                  </a:cubicBezTo>
                  <a:lnTo>
                    <a:pt x="1342" y="700"/>
                  </a:lnTo>
                  <a:cubicBezTo>
                    <a:pt x="1349" y="650"/>
                    <a:pt x="1363" y="599"/>
                    <a:pt x="1378" y="549"/>
                  </a:cubicBezTo>
                  <a:lnTo>
                    <a:pt x="1414" y="397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037;p41">
              <a:extLst>
                <a:ext uri="{FF2B5EF4-FFF2-40B4-BE49-F238E27FC236}">
                  <a16:creationId xmlns:a16="http://schemas.microsoft.com/office/drawing/2014/main" id="{41AF97E2-48EB-4F13-AB53-44AB42E9E775}"/>
                </a:ext>
              </a:extLst>
            </p:cNvPr>
            <p:cNvSpPr/>
            <p:nvPr/>
          </p:nvSpPr>
          <p:spPr>
            <a:xfrm>
              <a:off x="6080342" y="1201250"/>
              <a:ext cx="127938" cy="96863"/>
            </a:xfrm>
            <a:custGeom>
              <a:avLst/>
              <a:gdLst/>
              <a:ahLst/>
              <a:cxnLst/>
              <a:rect l="l" t="t" r="r" b="b"/>
              <a:pathLst>
                <a:path w="1371" h="1039" extrusionOk="0">
                  <a:moveTo>
                    <a:pt x="245" y="0"/>
                  </a:moveTo>
                  <a:cubicBezTo>
                    <a:pt x="159" y="137"/>
                    <a:pt x="72" y="267"/>
                    <a:pt x="0" y="404"/>
                  </a:cubicBezTo>
                  <a:lnTo>
                    <a:pt x="1219" y="1039"/>
                  </a:lnTo>
                  <a:cubicBezTo>
                    <a:pt x="1262" y="945"/>
                    <a:pt x="1320" y="866"/>
                    <a:pt x="1371" y="772"/>
                  </a:cubicBezTo>
                  <a:lnTo>
                    <a:pt x="245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038;p41">
              <a:extLst>
                <a:ext uri="{FF2B5EF4-FFF2-40B4-BE49-F238E27FC236}">
                  <a16:creationId xmlns:a16="http://schemas.microsoft.com/office/drawing/2014/main" id="{B298C716-387F-4786-981E-185B8728F489}"/>
                </a:ext>
              </a:extLst>
            </p:cNvPr>
            <p:cNvSpPr/>
            <p:nvPr/>
          </p:nvSpPr>
          <p:spPr>
            <a:xfrm>
              <a:off x="6144918" y="1121167"/>
              <a:ext cx="112541" cy="119145"/>
            </a:xfrm>
            <a:custGeom>
              <a:avLst/>
              <a:gdLst/>
              <a:ahLst/>
              <a:cxnLst/>
              <a:rect l="l" t="t" r="r" b="b"/>
              <a:pathLst>
                <a:path w="1206" h="1278" extrusionOk="0">
                  <a:moveTo>
                    <a:pt x="347" y="1"/>
                  </a:moveTo>
                  <a:cubicBezTo>
                    <a:pt x="224" y="95"/>
                    <a:pt x="116" y="210"/>
                    <a:pt x="1" y="318"/>
                  </a:cubicBezTo>
                  <a:lnTo>
                    <a:pt x="974" y="1278"/>
                  </a:lnTo>
                  <a:cubicBezTo>
                    <a:pt x="1046" y="1205"/>
                    <a:pt x="1126" y="1133"/>
                    <a:pt x="1205" y="1068"/>
                  </a:cubicBezTo>
                  <a:lnTo>
                    <a:pt x="347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039;p41">
              <a:extLst>
                <a:ext uri="{FF2B5EF4-FFF2-40B4-BE49-F238E27FC236}">
                  <a16:creationId xmlns:a16="http://schemas.microsoft.com/office/drawing/2014/main" id="{9730D9D9-955B-4E42-8847-7910CCCE848A}"/>
                </a:ext>
              </a:extLst>
            </p:cNvPr>
            <p:cNvSpPr/>
            <p:nvPr/>
          </p:nvSpPr>
          <p:spPr>
            <a:xfrm>
              <a:off x="6232449" y="1066723"/>
              <a:ext cx="86879" cy="130518"/>
            </a:xfrm>
            <a:custGeom>
              <a:avLst/>
              <a:gdLst/>
              <a:ahLst/>
              <a:cxnLst/>
              <a:rect l="l" t="t" r="r" b="b"/>
              <a:pathLst>
                <a:path w="931" h="1400" extrusionOk="0">
                  <a:moveTo>
                    <a:pt x="426" y="1"/>
                  </a:moveTo>
                  <a:cubicBezTo>
                    <a:pt x="354" y="22"/>
                    <a:pt x="282" y="58"/>
                    <a:pt x="209" y="94"/>
                  </a:cubicBezTo>
                  <a:lnTo>
                    <a:pt x="0" y="195"/>
                  </a:lnTo>
                  <a:lnTo>
                    <a:pt x="649" y="1400"/>
                  </a:lnTo>
                  <a:lnTo>
                    <a:pt x="786" y="1335"/>
                  </a:lnTo>
                  <a:cubicBezTo>
                    <a:pt x="830" y="1306"/>
                    <a:pt x="880" y="1285"/>
                    <a:pt x="931" y="1270"/>
                  </a:cubicBezTo>
                  <a:lnTo>
                    <a:pt x="426" y="1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040;p41">
              <a:extLst>
                <a:ext uri="{FF2B5EF4-FFF2-40B4-BE49-F238E27FC236}">
                  <a16:creationId xmlns:a16="http://schemas.microsoft.com/office/drawing/2014/main" id="{25E7125C-0C6F-43F7-AF61-975163812C65}"/>
                </a:ext>
              </a:extLst>
            </p:cNvPr>
            <p:cNvSpPr/>
            <p:nvPr/>
          </p:nvSpPr>
          <p:spPr>
            <a:xfrm>
              <a:off x="6335379" y="1042577"/>
              <a:ext cx="53284" cy="130518"/>
            </a:xfrm>
            <a:custGeom>
              <a:avLst/>
              <a:gdLst/>
              <a:ahLst/>
              <a:cxnLst/>
              <a:rect l="l" t="t" r="r" b="b"/>
              <a:pathLst>
                <a:path w="571" h="1400" extrusionOk="0">
                  <a:moveTo>
                    <a:pt x="470" y="0"/>
                  </a:moveTo>
                  <a:cubicBezTo>
                    <a:pt x="390" y="0"/>
                    <a:pt x="311" y="7"/>
                    <a:pt x="239" y="22"/>
                  </a:cubicBezTo>
                  <a:lnTo>
                    <a:pt x="1" y="58"/>
                  </a:lnTo>
                  <a:lnTo>
                    <a:pt x="268" y="1399"/>
                  </a:lnTo>
                  <a:lnTo>
                    <a:pt x="419" y="1378"/>
                  </a:lnTo>
                  <a:cubicBezTo>
                    <a:pt x="470" y="1370"/>
                    <a:pt x="520" y="1363"/>
                    <a:pt x="571" y="1363"/>
                  </a:cubicBezTo>
                  <a:lnTo>
                    <a:pt x="4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041;p41">
              <a:extLst>
                <a:ext uri="{FF2B5EF4-FFF2-40B4-BE49-F238E27FC236}">
                  <a16:creationId xmlns:a16="http://schemas.microsoft.com/office/drawing/2014/main" id="{47671311-7382-425B-938B-9F74E869384D}"/>
                </a:ext>
              </a:extLst>
            </p:cNvPr>
            <p:cNvSpPr/>
            <p:nvPr/>
          </p:nvSpPr>
          <p:spPr>
            <a:xfrm>
              <a:off x="6431682" y="1043229"/>
              <a:ext cx="56550" cy="131824"/>
            </a:xfrm>
            <a:custGeom>
              <a:avLst/>
              <a:gdLst/>
              <a:ahLst/>
              <a:cxnLst/>
              <a:rect l="l" t="t" r="r" b="b"/>
              <a:pathLst>
                <a:path w="606" h="1414" extrusionOk="0">
                  <a:moveTo>
                    <a:pt x="144" y="0"/>
                  </a:moveTo>
                  <a:lnTo>
                    <a:pt x="0" y="1356"/>
                  </a:lnTo>
                  <a:cubicBezTo>
                    <a:pt x="101" y="1378"/>
                    <a:pt x="202" y="1385"/>
                    <a:pt x="303" y="1414"/>
                  </a:cubicBezTo>
                  <a:lnTo>
                    <a:pt x="606" y="80"/>
                  </a:lnTo>
                  <a:cubicBezTo>
                    <a:pt x="454" y="36"/>
                    <a:pt x="296" y="22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042;p41">
              <a:extLst>
                <a:ext uri="{FF2B5EF4-FFF2-40B4-BE49-F238E27FC236}">
                  <a16:creationId xmlns:a16="http://schemas.microsoft.com/office/drawing/2014/main" id="{B10C363E-A36B-4797-BCDC-986D301A4452}"/>
                </a:ext>
              </a:extLst>
            </p:cNvPr>
            <p:cNvSpPr/>
            <p:nvPr/>
          </p:nvSpPr>
          <p:spPr>
            <a:xfrm>
              <a:off x="6500924" y="1070731"/>
              <a:ext cx="89678" cy="130612"/>
            </a:xfrm>
            <a:custGeom>
              <a:avLst/>
              <a:gdLst/>
              <a:ahLst/>
              <a:cxnLst/>
              <a:rect l="l" t="t" r="r" b="b"/>
              <a:pathLst>
                <a:path w="961" h="1401" extrusionOk="0">
                  <a:moveTo>
                    <a:pt x="542" y="1"/>
                  </a:moveTo>
                  <a:lnTo>
                    <a:pt x="1" y="1256"/>
                  </a:lnTo>
                  <a:lnTo>
                    <a:pt x="138" y="1321"/>
                  </a:lnTo>
                  <a:cubicBezTo>
                    <a:pt x="181" y="1343"/>
                    <a:pt x="232" y="1371"/>
                    <a:pt x="275" y="1400"/>
                  </a:cubicBezTo>
                  <a:lnTo>
                    <a:pt x="960" y="210"/>
                  </a:lnTo>
                  <a:cubicBezTo>
                    <a:pt x="895" y="174"/>
                    <a:pt x="823" y="131"/>
                    <a:pt x="751" y="102"/>
                  </a:cubicBezTo>
                  <a:lnTo>
                    <a:pt x="54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043;p41">
              <a:extLst>
                <a:ext uri="{FF2B5EF4-FFF2-40B4-BE49-F238E27FC236}">
                  <a16:creationId xmlns:a16="http://schemas.microsoft.com/office/drawing/2014/main" id="{2025C0DE-9845-4B74-88BF-2E393871B690}"/>
                </a:ext>
              </a:extLst>
            </p:cNvPr>
            <p:cNvSpPr/>
            <p:nvPr/>
          </p:nvSpPr>
          <p:spPr>
            <a:xfrm>
              <a:off x="6561580" y="1127973"/>
              <a:ext cx="114501" cy="117746"/>
            </a:xfrm>
            <a:custGeom>
              <a:avLst/>
              <a:gdLst/>
              <a:ahLst/>
              <a:cxnLst/>
              <a:rect l="l" t="t" r="r" b="b"/>
              <a:pathLst>
                <a:path w="1227" h="1263" extrusionOk="0">
                  <a:moveTo>
                    <a:pt x="887" y="0"/>
                  </a:moveTo>
                  <a:lnTo>
                    <a:pt x="0" y="1046"/>
                  </a:lnTo>
                  <a:cubicBezTo>
                    <a:pt x="79" y="1111"/>
                    <a:pt x="152" y="1183"/>
                    <a:pt x="224" y="1262"/>
                  </a:cubicBezTo>
                  <a:lnTo>
                    <a:pt x="1226" y="332"/>
                  </a:lnTo>
                  <a:cubicBezTo>
                    <a:pt x="1118" y="209"/>
                    <a:pt x="1003" y="101"/>
                    <a:pt x="8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044;p41">
              <a:extLst>
                <a:ext uri="{FF2B5EF4-FFF2-40B4-BE49-F238E27FC236}">
                  <a16:creationId xmlns:a16="http://schemas.microsoft.com/office/drawing/2014/main" id="{A7E02DB2-7C76-4EB8-801A-B6DAC3A1E800}"/>
                </a:ext>
              </a:extLst>
            </p:cNvPr>
            <p:cNvSpPr/>
            <p:nvPr/>
          </p:nvSpPr>
          <p:spPr>
            <a:xfrm>
              <a:off x="6636887" y="1310792"/>
              <a:ext cx="132697" cy="61996"/>
            </a:xfrm>
            <a:custGeom>
              <a:avLst/>
              <a:gdLst/>
              <a:ahLst/>
              <a:cxnLst/>
              <a:rect l="l" t="t" r="r" b="b"/>
              <a:pathLst>
                <a:path w="1422" h="665" extrusionOk="0">
                  <a:moveTo>
                    <a:pt x="1321" y="1"/>
                  </a:moveTo>
                  <a:lnTo>
                    <a:pt x="1" y="361"/>
                  </a:lnTo>
                  <a:lnTo>
                    <a:pt x="44" y="506"/>
                  </a:lnTo>
                  <a:cubicBezTo>
                    <a:pt x="51" y="556"/>
                    <a:pt x="59" y="614"/>
                    <a:pt x="66" y="664"/>
                  </a:cubicBezTo>
                  <a:lnTo>
                    <a:pt x="1422" y="462"/>
                  </a:lnTo>
                  <a:cubicBezTo>
                    <a:pt x="1407" y="383"/>
                    <a:pt x="1400" y="304"/>
                    <a:pt x="1378" y="232"/>
                  </a:cubicBezTo>
                  <a:lnTo>
                    <a:pt x="132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045;p41">
              <a:extLst>
                <a:ext uri="{FF2B5EF4-FFF2-40B4-BE49-F238E27FC236}">
                  <a16:creationId xmlns:a16="http://schemas.microsoft.com/office/drawing/2014/main" id="{874FCAF1-7173-46FE-A223-195CC97196A6}"/>
                </a:ext>
              </a:extLst>
            </p:cNvPr>
            <p:cNvSpPr/>
            <p:nvPr/>
          </p:nvSpPr>
          <p:spPr>
            <a:xfrm>
              <a:off x="6642953" y="1415020"/>
              <a:ext cx="130645" cy="47826"/>
            </a:xfrm>
            <a:custGeom>
              <a:avLst/>
              <a:gdLst/>
              <a:ahLst/>
              <a:cxnLst/>
              <a:rect l="l" t="t" r="r" b="b"/>
              <a:pathLst>
                <a:path w="1400" h="513" extrusionOk="0">
                  <a:moveTo>
                    <a:pt x="30" y="1"/>
                  </a:moveTo>
                  <a:cubicBezTo>
                    <a:pt x="30" y="109"/>
                    <a:pt x="15" y="210"/>
                    <a:pt x="1" y="311"/>
                  </a:cubicBezTo>
                  <a:lnTo>
                    <a:pt x="1357" y="513"/>
                  </a:lnTo>
                  <a:cubicBezTo>
                    <a:pt x="1378" y="354"/>
                    <a:pt x="1393" y="203"/>
                    <a:pt x="1400" y="44"/>
                  </a:cubicBezTo>
                  <a:lnTo>
                    <a:pt x="3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046;p41">
              <a:extLst>
                <a:ext uri="{FF2B5EF4-FFF2-40B4-BE49-F238E27FC236}">
                  <a16:creationId xmlns:a16="http://schemas.microsoft.com/office/drawing/2014/main" id="{D9BCA690-75A9-4990-9C06-86564005732C}"/>
                </a:ext>
              </a:extLst>
            </p:cNvPr>
            <p:cNvSpPr/>
            <p:nvPr/>
          </p:nvSpPr>
          <p:spPr>
            <a:xfrm>
              <a:off x="6622143" y="1485687"/>
              <a:ext cx="131951" cy="81388"/>
            </a:xfrm>
            <a:custGeom>
              <a:avLst/>
              <a:gdLst/>
              <a:ahLst/>
              <a:cxnLst/>
              <a:rect l="l" t="t" r="r" b="b"/>
              <a:pathLst>
                <a:path w="1414" h="873" extrusionOk="0">
                  <a:moveTo>
                    <a:pt x="123" y="0"/>
                  </a:moveTo>
                  <a:lnTo>
                    <a:pt x="65" y="144"/>
                  </a:lnTo>
                  <a:cubicBezTo>
                    <a:pt x="51" y="195"/>
                    <a:pt x="22" y="238"/>
                    <a:pt x="0" y="281"/>
                  </a:cubicBezTo>
                  <a:lnTo>
                    <a:pt x="1234" y="873"/>
                  </a:lnTo>
                  <a:cubicBezTo>
                    <a:pt x="1270" y="801"/>
                    <a:pt x="1306" y="736"/>
                    <a:pt x="1335" y="664"/>
                  </a:cubicBezTo>
                  <a:lnTo>
                    <a:pt x="1414" y="44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047;p41">
              <a:extLst>
                <a:ext uri="{FF2B5EF4-FFF2-40B4-BE49-F238E27FC236}">
                  <a16:creationId xmlns:a16="http://schemas.microsoft.com/office/drawing/2014/main" id="{F3091914-CF77-4ECF-88F5-5FDB3F0024B3}"/>
                </a:ext>
              </a:extLst>
            </p:cNvPr>
            <p:cNvSpPr/>
            <p:nvPr/>
          </p:nvSpPr>
          <p:spPr>
            <a:xfrm>
              <a:off x="6582390" y="1548895"/>
              <a:ext cx="121219" cy="108983"/>
            </a:xfrm>
            <a:custGeom>
              <a:avLst/>
              <a:gdLst/>
              <a:ahLst/>
              <a:cxnLst/>
              <a:rect l="l" t="t" r="r" b="b"/>
              <a:pathLst>
                <a:path w="1299" h="1169" extrusionOk="0">
                  <a:moveTo>
                    <a:pt x="195" y="0"/>
                  </a:moveTo>
                  <a:lnTo>
                    <a:pt x="102" y="123"/>
                  </a:lnTo>
                  <a:lnTo>
                    <a:pt x="1" y="238"/>
                  </a:lnTo>
                  <a:lnTo>
                    <a:pt x="1003" y="1168"/>
                  </a:lnTo>
                  <a:lnTo>
                    <a:pt x="1155" y="988"/>
                  </a:lnTo>
                  <a:lnTo>
                    <a:pt x="1299" y="801"/>
                  </a:lnTo>
                  <a:lnTo>
                    <a:pt x="1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048;p41">
              <a:extLst>
                <a:ext uri="{FF2B5EF4-FFF2-40B4-BE49-F238E27FC236}">
                  <a16:creationId xmlns:a16="http://schemas.microsoft.com/office/drawing/2014/main" id="{A99E9573-73D4-447E-86A1-EDD8BD86C8E5}"/>
                </a:ext>
              </a:extLst>
            </p:cNvPr>
            <p:cNvSpPr/>
            <p:nvPr/>
          </p:nvSpPr>
          <p:spPr>
            <a:xfrm>
              <a:off x="6526586" y="1599238"/>
              <a:ext cx="100316" cy="126510"/>
            </a:xfrm>
            <a:custGeom>
              <a:avLst/>
              <a:gdLst/>
              <a:ahLst/>
              <a:cxnLst/>
              <a:rect l="l" t="t" r="r" b="b"/>
              <a:pathLst>
                <a:path w="1075" h="1357" extrusionOk="0">
                  <a:moveTo>
                    <a:pt x="252" y="1"/>
                  </a:moveTo>
                  <a:cubicBezTo>
                    <a:pt x="209" y="37"/>
                    <a:pt x="173" y="66"/>
                    <a:pt x="130" y="95"/>
                  </a:cubicBezTo>
                  <a:lnTo>
                    <a:pt x="0" y="174"/>
                  </a:lnTo>
                  <a:lnTo>
                    <a:pt x="685" y="1357"/>
                  </a:lnTo>
                  <a:lnTo>
                    <a:pt x="880" y="1234"/>
                  </a:lnTo>
                  <a:cubicBezTo>
                    <a:pt x="952" y="1191"/>
                    <a:pt x="1010" y="1141"/>
                    <a:pt x="1075" y="1097"/>
                  </a:cubicBezTo>
                  <a:lnTo>
                    <a:pt x="2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049;p41">
              <a:extLst>
                <a:ext uri="{FF2B5EF4-FFF2-40B4-BE49-F238E27FC236}">
                  <a16:creationId xmlns:a16="http://schemas.microsoft.com/office/drawing/2014/main" id="{B06477BA-CCD9-4360-920C-E9D090F523CA}"/>
                </a:ext>
              </a:extLst>
            </p:cNvPr>
            <p:cNvSpPr/>
            <p:nvPr/>
          </p:nvSpPr>
          <p:spPr>
            <a:xfrm>
              <a:off x="6459957" y="1632893"/>
              <a:ext cx="70735" cy="132570"/>
            </a:xfrm>
            <a:custGeom>
              <a:avLst/>
              <a:gdLst/>
              <a:ahLst/>
              <a:cxnLst/>
              <a:rect l="l" t="t" r="r" b="b"/>
              <a:pathLst>
                <a:path w="758" h="1422" extrusionOk="0">
                  <a:moveTo>
                    <a:pt x="296" y="1"/>
                  </a:moveTo>
                  <a:cubicBezTo>
                    <a:pt x="195" y="37"/>
                    <a:pt x="101" y="73"/>
                    <a:pt x="0" y="94"/>
                  </a:cubicBezTo>
                  <a:lnTo>
                    <a:pt x="303" y="1421"/>
                  </a:lnTo>
                  <a:cubicBezTo>
                    <a:pt x="454" y="1393"/>
                    <a:pt x="606" y="1342"/>
                    <a:pt x="757" y="1292"/>
                  </a:cubicBezTo>
                  <a:lnTo>
                    <a:pt x="29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050;p41">
              <a:extLst>
                <a:ext uri="{FF2B5EF4-FFF2-40B4-BE49-F238E27FC236}">
                  <a16:creationId xmlns:a16="http://schemas.microsoft.com/office/drawing/2014/main" id="{417E4F55-BB4D-4D41-8AF4-12D466937FF6}"/>
                </a:ext>
              </a:extLst>
            </p:cNvPr>
            <p:cNvSpPr/>
            <p:nvPr/>
          </p:nvSpPr>
          <p:spPr>
            <a:xfrm>
              <a:off x="6379145" y="1646318"/>
              <a:ext cx="43859" cy="128188"/>
            </a:xfrm>
            <a:custGeom>
              <a:avLst/>
              <a:gdLst/>
              <a:ahLst/>
              <a:cxnLst/>
              <a:rect l="l" t="t" r="r" b="b"/>
              <a:pathLst>
                <a:path w="470" h="1375" extrusionOk="0">
                  <a:moveTo>
                    <a:pt x="102" y="1"/>
                  </a:moveTo>
                  <a:lnTo>
                    <a:pt x="1" y="1364"/>
                  </a:lnTo>
                  <a:cubicBezTo>
                    <a:pt x="113" y="1369"/>
                    <a:pt x="221" y="1374"/>
                    <a:pt x="331" y="1374"/>
                  </a:cubicBezTo>
                  <a:cubicBezTo>
                    <a:pt x="377" y="1374"/>
                    <a:pt x="423" y="1373"/>
                    <a:pt x="469" y="1371"/>
                  </a:cubicBezTo>
                  <a:lnTo>
                    <a:pt x="412" y="1"/>
                  </a:lnTo>
                  <a:cubicBezTo>
                    <a:pt x="361" y="4"/>
                    <a:pt x="309" y="6"/>
                    <a:pt x="257" y="6"/>
                  </a:cubicBezTo>
                  <a:cubicBezTo>
                    <a:pt x="204" y="6"/>
                    <a:pt x="152" y="4"/>
                    <a:pt x="102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051;p41">
              <a:extLst>
                <a:ext uri="{FF2B5EF4-FFF2-40B4-BE49-F238E27FC236}">
                  <a16:creationId xmlns:a16="http://schemas.microsoft.com/office/drawing/2014/main" id="{F92346E5-D233-4059-B48B-8E3BBC98EA89}"/>
                </a:ext>
              </a:extLst>
            </p:cNvPr>
            <p:cNvSpPr/>
            <p:nvPr/>
          </p:nvSpPr>
          <p:spPr>
            <a:xfrm>
              <a:off x="6272109" y="1630842"/>
              <a:ext cx="74187" cy="131917"/>
            </a:xfrm>
            <a:custGeom>
              <a:avLst/>
              <a:gdLst/>
              <a:ahLst/>
              <a:cxnLst/>
              <a:rect l="l" t="t" r="r" b="b"/>
              <a:pathLst>
                <a:path w="795" h="1415" extrusionOk="0">
                  <a:moveTo>
                    <a:pt x="506" y="1"/>
                  </a:moveTo>
                  <a:lnTo>
                    <a:pt x="1" y="1270"/>
                  </a:lnTo>
                  <a:cubicBezTo>
                    <a:pt x="145" y="1328"/>
                    <a:pt x="296" y="1379"/>
                    <a:pt x="448" y="1415"/>
                  </a:cubicBezTo>
                  <a:lnTo>
                    <a:pt x="794" y="95"/>
                  </a:lnTo>
                  <a:cubicBezTo>
                    <a:pt x="693" y="66"/>
                    <a:pt x="599" y="37"/>
                    <a:pt x="506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052;p41">
              <a:extLst>
                <a:ext uri="{FF2B5EF4-FFF2-40B4-BE49-F238E27FC236}">
                  <a16:creationId xmlns:a16="http://schemas.microsoft.com/office/drawing/2014/main" id="{401D89AF-CAB7-466D-860A-EF87D9213488}"/>
                </a:ext>
              </a:extLst>
            </p:cNvPr>
            <p:cNvSpPr/>
            <p:nvPr/>
          </p:nvSpPr>
          <p:spPr>
            <a:xfrm>
              <a:off x="6177205" y="1595229"/>
              <a:ext cx="103769" cy="125205"/>
            </a:xfrm>
            <a:custGeom>
              <a:avLst/>
              <a:gdLst/>
              <a:ahLst/>
              <a:cxnLst/>
              <a:rect l="l" t="t" r="r" b="b"/>
              <a:pathLst>
                <a:path w="1112" h="1343" extrusionOk="0">
                  <a:moveTo>
                    <a:pt x="859" y="1"/>
                  </a:moveTo>
                  <a:lnTo>
                    <a:pt x="1" y="1068"/>
                  </a:lnTo>
                  <a:cubicBezTo>
                    <a:pt x="123" y="1169"/>
                    <a:pt x="253" y="1256"/>
                    <a:pt x="390" y="1342"/>
                  </a:cubicBezTo>
                  <a:lnTo>
                    <a:pt x="1112" y="174"/>
                  </a:lnTo>
                  <a:cubicBezTo>
                    <a:pt x="1018" y="123"/>
                    <a:pt x="938" y="66"/>
                    <a:pt x="859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053;p41">
              <a:extLst>
                <a:ext uri="{FF2B5EF4-FFF2-40B4-BE49-F238E27FC236}">
                  <a16:creationId xmlns:a16="http://schemas.microsoft.com/office/drawing/2014/main" id="{F042B816-4162-4945-967D-47347113BB9A}"/>
                </a:ext>
              </a:extLst>
            </p:cNvPr>
            <p:cNvSpPr/>
            <p:nvPr/>
          </p:nvSpPr>
          <p:spPr>
            <a:xfrm>
              <a:off x="6103205" y="1542835"/>
              <a:ext cx="123272" cy="106932"/>
            </a:xfrm>
            <a:custGeom>
              <a:avLst/>
              <a:gdLst/>
              <a:ahLst/>
              <a:cxnLst/>
              <a:rect l="l" t="t" r="r" b="b"/>
              <a:pathLst>
                <a:path w="1321" h="1147" extrusionOk="0">
                  <a:moveTo>
                    <a:pt x="1126" y="0"/>
                  </a:moveTo>
                  <a:lnTo>
                    <a:pt x="0" y="772"/>
                  </a:lnTo>
                  <a:lnTo>
                    <a:pt x="137" y="959"/>
                  </a:lnTo>
                  <a:lnTo>
                    <a:pt x="210" y="1053"/>
                  </a:lnTo>
                  <a:lnTo>
                    <a:pt x="289" y="1147"/>
                  </a:lnTo>
                  <a:lnTo>
                    <a:pt x="1320" y="245"/>
                  </a:lnTo>
                  <a:lnTo>
                    <a:pt x="1263" y="188"/>
                  </a:lnTo>
                  <a:lnTo>
                    <a:pt x="1219" y="123"/>
                  </a:lnTo>
                  <a:lnTo>
                    <a:pt x="1126" y="0"/>
                  </a:ln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054;p41">
              <a:extLst>
                <a:ext uri="{FF2B5EF4-FFF2-40B4-BE49-F238E27FC236}">
                  <a16:creationId xmlns:a16="http://schemas.microsoft.com/office/drawing/2014/main" id="{704AF814-0AF8-46CF-BB0A-940D9F4D5400}"/>
                </a:ext>
              </a:extLst>
            </p:cNvPr>
            <p:cNvSpPr/>
            <p:nvPr/>
          </p:nvSpPr>
          <p:spPr>
            <a:xfrm>
              <a:off x="6055426" y="1478881"/>
              <a:ext cx="131951" cy="78777"/>
            </a:xfrm>
            <a:custGeom>
              <a:avLst/>
              <a:gdLst/>
              <a:ahLst/>
              <a:cxnLst/>
              <a:rect l="l" t="t" r="r" b="b"/>
              <a:pathLst>
                <a:path w="1414" h="845" extrusionOk="0">
                  <a:moveTo>
                    <a:pt x="1306" y="1"/>
                  </a:moveTo>
                  <a:lnTo>
                    <a:pt x="0" y="405"/>
                  </a:lnTo>
                  <a:cubicBezTo>
                    <a:pt x="51" y="549"/>
                    <a:pt x="101" y="701"/>
                    <a:pt x="166" y="845"/>
                  </a:cubicBezTo>
                  <a:lnTo>
                    <a:pt x="1414" y="282"/>
                  </a:lnTo>
                  <a:cubicBezTo>
                    <a:pt x="1371" y="196"/>
                    <a:pt x="1342" y="95"/>
                    <a:pt x="1306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055;p41">
              <a:extLst>
                <a:ext uri="{FF2B5EF4-FFF2-40B4-BE49-F238E27FC236}">
                  <a16:creationId xmlns:a16="http://schemas.microsoft.com/office/drawing/2014/main" id="{8171C326-C70A-4508-AF17-EEB5E86B6057}"/>
                </a:ext>
              </a:extLst>
            </p:cNvPr>
            <p:cNvSpPr/>
            <p:nvPr/>
          </p:nvSpPr>
          <p:spPr>
            <a:xfrm>
              <a:off x="6039282" y="1408308"/>
              <a:ext cx="129338" cy="43817"/>
            </a:xfrm>
            <a:custGeom>
              <a:avLst/>
              <a:gdLst/>
              <a:ahLst/>
              <a:cxnLst/>
              <a:rect l="l" t="t" r="r" b="b"/>
              <a:pathLst>
                <a:path w="1386" h="470" extrusionOk="0">
                  <a:moveTo>
                    <a:pt x="0" y="1"/>
                  </a:moveTo>
                  <a:cubicBezTo>
                    <a:pt x="7" y="152"/>
                    <a:pt x="7" y="311"/>
                    <a:pt x="29" y="469"/>
                  </a:cubicBezTo>
                  <a:lnTo>
                    <a:pt x="1385" y="304"/>
                  </a:lnTo>
                  <a:cubicBezTo>
                    <a:pt x="1371" y="203"/>
                    <a:pt x="1378" y="102"/>
                    <a:pt x="1363" y="1"/>
                  </a:cubicBezTo>
                  <a:close/>
                </a:path>
              </a:pathLst>
            </a:custGeom>
            <a:grpFill/>
            <a:ln w="9525" cap="flat" cmpd="sng">
              <a:solidFill>
                <a:srgbClr val="5F7D9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056;p41">
              <a:extLst>
                <a:ext uri="{FF2B5EF4-FFF2-40B4-BE49-F238E27FC236}">
                  <a16:creationId xmlns:a16="http://schemas.microsoft.com/office/drawing/2014/main" id="{7E636DD2-B9B5-441E-B67B-2A49B4B6EA67}"/>
                </a:ext>
              </a:extLst>
            </p:cNvPr>
            <p:cNvSpPr/>
            <p:nvPr/>
          </p:nvSpPr>
          <p:spPr>
            <a:xfrm>
              <a:off x="6608612" y="1210666"/>
              <a:ext cx="128685" cy="93507"/>
            </a:xfrm>
            <a:custGeom>
              <a:avLst/>
              <a:gdLst/>
              <a:ahLst/>
              <a:cxnLst/>
              <a:rect l="l" t="t" r="r" b="b"/>
              <a:pathLst>
                <a:path w="1379" h="1003" extrusionOk="0">
                  <a:moveTo>
                    <a:pt x="1155" y="0"/>
                  </a:moveTo>
                  <a:lnTo>
                    <a:pt x="1" y="736"/>
                  </a:lnTo>
                  <a:lnTo>
                    <a:pt x="80" y="866"/>
                  </a:lnTo>
                  <a:cubicBezTo>
                    <a:pt x="102" y="909"/>
                    <a:pt x="131" y="959"/>
                    <a:pt x="145" y="1003"/>
                  </a:cubicBezTo>
                  <a:lnTo>
                    <a:pt x="1379" y="411"/>
                  </a:lnTo>
                  <a:cubicBezTo>
                    <a:pt x="1342" y="339"/>
                    <a:pt x="1314" y="267"/>
                    <a:pt x="1278" y="202"/>
                  </a:cubicBezTo>
                  <a:lnTo>
                    <a:pt x="115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6"/>
          <p:cNvSpPr txBox="1">
            <a:spLocks noGrp="1"/>
          </p:cNvSpPr>
          <p:nvPr>
            <p:ph type="subTitle" idx="1"/>
          </p:nvPr>
        </p:nvSpPr>
        <p:spPr>
          <a:xfrm>
            <a:off x="585292" y="897371"/>
            <a:ext cx="6431731" cy="20507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Ακαδημαϊκή εξαπάτηση               </a:t>
            </a:r>
            <a:endParaRPr lang="el-GR" sz="1600" dirty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Δυσκολία κατανόησης των όρων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Έλλειψη σαφούς ορισμού για τον προσδιορισμό της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Δεν είναι ξεκάθαρες οι </a:t>
            </a:r>
            <a:r>
              <a:rPr lang="el-G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ενέργειες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που ορίζονται ως εξαπάτηση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Είναι πολυδιάστατη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Αναφέρεται ως πολύπλευρο και διάχυτο παγκόσμιο φαινόμενο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l-G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l-GR" sz="1600" b="1" dirty="0">
                <a:latin typeface="Calibri" panose="020F0502020204030204" pitchFamily="34" charset="0"/>
                <a:cs typeface="Calibri" panose="020F0502020204030204" pitchFamily="34" charset="0"/>
              </a:rPr>
              <a:t>Ωστόσο</a:t>
            </a:r>
          </a:p>
          <a:p>
            <a:pPr marL="0" indent="0">
              <a:buNone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Ως ακαδημαϊκή εξαπάτηση μπορεί να οριστεί κάθε είδους </a:t>
            </a:r>
            <a:r>
              <a:rPr lang="el-G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παραβατική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και ανέντιμη συμπεριφορά που αφορά την ακαδημαϊκή κοινότητα και εμποδίζει την εύρυθμη λειτουργία της εκπαιδευτικής διαδικασίας. Έχει πολυδιάστατο χαρακτήρα και είναι μία σκόπιμη πράξη απάτης που χαρακτηρίζεται ως ανήθικη.</a:t>
            </a:r>
          </a:p>
          <a:p>
            <a:pPr marL="0" indent="0">
              <a:buNone/>
            </a:pPr>
            <a:endParaRPr lang="el-G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62" name="Google Shape;262;p26"/>
          <p:cNvCxnSpPr/>
          <p:nvPr/>
        </p:nvCxnSpPr>
        <p:spPr>
          <a:xfrm>
            <a:off x="705600" y="4942277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264" name="Google Shape;264;p26"/>
          <p:cNvGrpSpPr/>
          <p:nvPr/>
        </p:nvGrpSpPr>
        <p:grpSpPr>
          <a:xfrm rot="-6299960">
            <a:off x="7038923" y="1983231"/>
            <a:ext cx="2386729" cy="2386729"/>
            <a:chOff x="269239" y="624399"/>
            <a:chExt cx="2386800" cy="2386800"/>
          </a:xfrm>
        </p:grpSpPr>
        <p:sp>
          <p:nvSpPr>
            <p:cNvPr id="265" name="Google Shape;265;p26"/>
            <p:cNvSpPr/>
            <p:nvPr/>
          </p:nvSpPr>
          <p:spPr>
            <a:xfrm rot="-1970538">
              <a:off x="599418" y="954577"/>
              <a:ext cx="1726444" cy="1726444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26"/>
            <p:cNvSpPr/>
            <p:nvPr/>
          </p:nvSpPr>
          <p:spPr>
            <a:xfrm rot="-1969931">
              <a:off x="929754" y="1027196"/>
              <a:ext cx="127817" cy="12781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7" name="Google Shape;267;p26"/>
          <p:cNvSpPr/>
          <p:nvPr/>
        </p:nvSpPr>
        <p:spPr>
          <a:xfrm>
            <a:off x="7518177" y="2460495"/>
            <a:ext cx="1432200" cy="14322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8" name="Google Shape;268;p26"/>
          <p:cNvGrpSpPr/>
          <p:nvPr/>
        </p:nvGrpSpPr>
        <p:grpSpPr>
          <a:xfrm>
            <a:off x="5856000" y="455110"/>
            <a:ext cx="2582400" cy="289350"/>
            <a:chOff x="6967625" y="394825"/>
            <a:chExt cx="2582400" cy="289350"/>
          </a:xfrm>
        </p:grpSpPr>
        <p:sp>
          <p:nvSpPr>
            <p:cNvPr id="269" name="Google Shape;269;p26"/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26"/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26"/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6"/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6"/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6"/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6"/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6"/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6"/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6"/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6"/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6"/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6"/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6"/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6"/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6"/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6"/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6"/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6"/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6"/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6"/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6"/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6"/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6"/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6"/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6"/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6"/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6"/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Τίτλος 1">
            <a:extLst>
              <a:ext uri="{FF2B5EF4-FFF2-40B4-BE49-F238E27FC236}">
                <a16:creationId xmlns:a16="http://schemas.microsoft.com/office/drawing/2014/main" id="{CA586514-7DA5-4468-9F8D-3BCBF0608A11}"/>
              </a:ext>
            </a:extLst>
          </p:cNvPr>
          <p:cNvSpPr txBox="1">
            <a:spLocks/>
          </p:cNvSpPr>
          <p:nvPr/>
        </p:nvSpPr>
        <p:spPr>
          <a:xfrm>
            <a:off x="705600" y="130280"/>
            <a:ext cx="4461824" cy="58364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Ορισμοί</a:t>
            </a:r>
          </a:p>
        </p:txBody>
      </p:sp>
      <p:sp>
        <p:nvSpPr>
          <p:cNvPr id="56" name="Google Shape;261;p26">
            <a:extLst>
              <a:ext uri="{FF2B5EF4-FFF2-40B4-BE49-F238E27FC236}">
                <a16:creationId xmlns:a16="http://schemas.microsoft.com/office/drawing/2014/main" id="{AEBE0232-9020-4E2C-A2D5-6000C8ADDE95}"/>
              </a:ext>
            </a:extLst>
          </p:cNvPr>
          <p:cNvSpPr txBox="1">
            <a:spLocks/>
          </p:cNvSpPr>
          <p:nvPr/>
        </p:nvSpPr>
        <p:spPr>
          <a:xfrm>
            <a:off x="220114" y="4429578"/>
            <a:ext cx="6431731" cy="1025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 Light"/>
              <a:buChar char="●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100"/>
              <a:buFont typeface="Nunito Light"/>
              <a:buChar char="○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100"/>
              <a:buFont typeface="Nunito Light"/>
              <a:buChar char="■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100"/>
              <a:buFont typeface="Nunito Light"/>
              <a:buChar char="■"/>
              <a:defRPr sz="11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buFont typeface="Nunito Light"/>
              <a:buNone/>
            </a:pPr>
            <a:endParaRPr lang="el-G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" name="Google Shape;303;p27"/>
          <p:cNvGrpSpPr/>
          <p:nvPr/>
        </p:nvGrpSpPr>
        <p:grpSpPr>
          <a:xfrm rot="-899982">
            <a:off x="6893914" y="2928668"/>
            <a:ext cx="2451226" cy="2451226"/>
            <a:chOff x="269239" y="624399"/>
            <a:chExt cx="2386800" cy="2386800"/>
          </a:xfrm>
        </p:grpSpPr>
        <p:sp>
          <p:nvSpPr>
            <p:cNvPr id="304" name="Google Shape;304;p27"/>
            <p:cNvSpPr/>
            <p:nvPr/>
          </p:nvSpPr>
          <p:spPr>
            <a:xfrm rot="-1970538">
              <a:off x="599418" y="954577"/>
              <a:ext cx="1726444" cy="1726444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7"/>
            <p:cNvSpPr/>
            <p:nvPr/>
          </p:nvSpPr>
          <p:spPr>
            <a:xfrm rot="-1969931">
              <a:off x="929754" y="1027196"/>
              <a:ext cx="127817" cy="127817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6" name="Google Shape;306;p27"/>
          <p:cNvSpPr/>
          <p:nvPr/>
        </p:nvSpPr>
        <p:spPr>
          <a:xfrm>
            <a:off x="7384077" y="3437533"/>
            <a:ext cx="1470900" cy="1470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7" name="Google Shape;307;p27"/>
          <p:cNvCxnSpPr/>
          <p:nvPr/>
        </p:nvCxnSpPr>
        <p:spPr>
          <a:xfrm>
            <a:off x="705600" y="231309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308" name="Google Shape;308;p27"/>
          <p:cNvSpPr/>
          <p:nvPr/>
        </p:nvSpPr>
        <p:spPr>
          <a:xfrm>
            <a:off x="398111" y="52784"/>
            <a:ext cx="542601" cy="532934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Τίτλος 1">
            <a:extLst>
              <a:ext uri="{FF2B5EF4-FFF2-40B4-BE49-F238E27FC236}">
                <a16:creationId xmlns:a16="http://schemas.microsoft.com/office/drawing/2014/main" id="{D95CF82C-EA3C-411A-A952-84668CA53903}"/>
              </a:ext>
            </a:extLst>
          </p:cNvPr>
          <p:cNvSpPr txBox="1">
            <a:spLocks/>
          </p:cNvSpPr>
          <p:nvPr/>
        </p:nvSpPr>
        <p:spPr>
          <a:xfrm>
            <a:off x="712392" y="356485"/>
            <a:ext cx="7732799" cy="58364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Ο ρόλος των βιβλιοθηκών - βιβλιοθηκονόμων</a:t>
            </a:r>
          </a:p>
        </p:txBody>
      </p:sp>
      <p:sp>
        <p:nvSpPr>
          <p:cNvPr id="45" name="Google Shape;401;p29">
            <a:extLst>
              <a:ext uri="{FF2B5EF4-FFF2-40B4-BE49-F238E27FC236}">
                <a16:creationId xmlns:a16="http://schemas.microsoft.com/office/drawing/2014/main" id="{7C05A947-242B-4579-9DB8-C7B11CD95106}"/>
              </a:ext>
            </a:extLst>
          </p:cNvPr>
          <p:cNvSpPr txBox="1">
            <a:spLocks/>
          </p:cNvSpPr>
          <p:nvPr/>
        </p:nvSpPr>
        <p:spPr>
          <a:xfrm>
            <a:off x="940712" y="1202666"/>
            <a:ext cx="6840653" cy="2195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algn="l">
              <a:buSzPts val="1100"/>
              <a:buFont typeface="Roboto"/>
              <a:buChar char="●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Σημαντικός ο ρόλος των βιβλιοθηκών - βιβλιοθηκονόμων ευθύνη για την προσβασιμότητα, προστασία και διαφύλαξη της πνευματικής ιδιοκτησίας</a:t>
            </a:r>
          </a:p>
          <a:p>
            <a:pPr algn="l">
              <a:buSzPts val="1100"/>
              <a:buFont typeface="Roboto"/>
              <a:buChar char="●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Οι βιβλιοθηκονόμοι έχουν αναλάβει μια σειρά δράσεων με σκοπό την ευαισθητοποίηση και εκπαίδευση</a:t>
            </a:r>
          </a:p>
          <a:p>
            <a:pPr algn="l">
              <a:buSzPts val="1100"/>
              <a:buFont typeface="Roboto"/>
              <a:buChar char="●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Ηγούνται των προσπαθειών για εισαγωγή μαθημάτων πληροφοριακής παιδείας στο πρόγραμμα σπουδών </a:t>
            </a:r>
          </a:p>
          <a:p>
            <a:pPr marL="158750" indent="0" algn="l">
              <a:spcBef>
                <a:spcPts val="1000"/>
              </a:spcBef>
              <a:buSzPts val="1100"/>
            </a:pPr>
            <a:r>
              <a:rPr lang="el-GR" sz="105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</a:t>
            </a:r>
          </a:p>
          <a:p>
            <a:pPr marL="158750" indent="0" algn="l">
              <a:spcBef>
                <a:spcPts val="1000"/>
              </a:spcBef>
              <a:buSzPts val="1100"/>
            </a:pPr>
            <a:endParaRPr lang="el-GR" sz="1100" dirty="0"/>
          </a:p>
        </p:txBody>
      </p:sp>
      <p:sp>
        <p:nvSpPr>
          <p:cNvPr id="59" name="Google Shape;853;p41">
            <a:extLst>
              <a:ext uri="{FF2B5EF4-FFF2-40B4-BE49-F238E27FC236}">
                <a16:creationId xmlns:a16="http://schemas.microsoft.com/office/drawing/2014/main" id="{843A31AF-63C0-4EFF-9EC2-D5D0EA52F12D}"/>
              </a:ext>
            </a:extLst>
          </p:cNvPr>
          <p:cNvSpPr/>
          <p:nvPr/>
        </p:nvSpPr>
        <p:spPr>
          <a:xfrm>
            <a:off x="1214628" y="3194563"/>
            <a:ext cx="159897" cy="132668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gradFill>
            <a:gsLst>
              <a:gs pos="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54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853;p41">
            <a:extLst>
              <a:ext uri="{FF2B5EF4-FFF2-40B4-BE49-F238E27FC236}">
                <a16:creationId xmlns:a16="http://schemas.microsoft.com/office/drawing/2014/main" id="{3154381C-65F0-4903-A944-AD88BEC3A50D}"/>
              </a:ext>
            </a:extLst>
          </p:cNvPr>
          <p:cNvSpPr/>
          <p:nvPr/>
        </p:nvSpPr>
        <p:spPr>
          <a:xfrm>
            <a:off x="1205743" y="4106649"/>
            <a:ext cx="159897" cy="132668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gradFill>
            <a:gsLst>
              <a:gs pos="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54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853;p41">
            <a:extLst>
              <a:ext uri="{FF2B5EF4-FFF2-40B4-BE49-F238E27FC236}">
                <a16:creationId xmlns:a16="http://schemas.microsoft.com/office/drawing/2014/main" id="{93A879B8-1CE6-4C57-9D06-1AA9A0C5DF51}"/>
              </a:ext>
            </a:extLst>
          </p:cNvPr>
          <p:cNvSpPr/>
          <p:nvPr/>
        </p:nvSpPr>
        <p:spPr>
          <a:xfrm>
            <a:off x="1214627" y="3558053"/>
            <a:ext cx="159897" cy="132668"/>
          </a:xfrm>
          <a:custGeom>
            <a:avLst/>
            <a:gdLst/>
            <a:ahLst/>
            <a:cxnLst/>
            <a:rect l="l" t="t" r="r" b="b"/>
            <a:pathLst>
              <a:path w="2626" h="2179" extrusionOk="0">
                <a:moveTo>
                  <a:pt x="0" y="1"/>
                </a:moveTo>
                <a:lnTo>
                  <a:pt x="887" y="1090"/>
                </a:lnTo>
                <a:lnTo>
                  <a:pt x="0" y="2179"/>
                </a:lnTo>
                <a:lnTo>
                  <a:pt x="1644" y="2179"/>
                </a:lnTo>
                <a:lnTo>
                  <a:pt x="2625" y="1090"/>
                </a:lnTo>
                <a:lnTo>
                  <a:pt x="1644" y="1"/>
                </a:lnTo>
                <a:close/>
              </a:path>
            </a:pathLst>
          </a:custGeom>
          <a:gradFill>
            <a:gsLst>
              <a:gs pos="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54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01;p29">
            <a:extLst>
              <a:ext uri="{FF2B5EF4-FFF2-40B4-BE49-F238E27FC236}">
                <a16:creationId xmlns:a16="http://schemas.microsoft.com/office/drawing/2014/main" id="{B5E6AAC2-0067-4EEB-B49D-13EE9C764FEB}"/>
              </a:ext>
            </a:extLst>
          </p:cNvPr>
          <p:cNvSpPr txBox="1">
            <a:spLocks/>
          </p:cNvSpPr>
          <p:nvPr/>
        </p:nvSpPr>
        <p:spPr>
          <a:xfrm>
            <a:off x="269417" y="2822590"/>
            <a:ext cx="6840653" cy="2330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3000"/>
              <a:buFont typeface="Roboto"/>
              <a:buNone/>
              <a:defRPr sz="3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158750" indent="0" algn="l">
              <a:buSzPts val="1100"/>
            </a:pPr>
            <a:r>
              <a:rPr lang="el-GR" sz="105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</a:t>
            </a:r>
          </a:p>
          <a:p>
            <a:pPr marL="158750" indent="0" algn="l">
              <a:buSzPts val="1100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Ορθή σύνταξη βιβλιογραφίας</a:t>
            </a:r>
          </a:p>
          <a:p>
            <a:pPr marL="158750" indent="0" algn="l">
              <a:spcBef>
                <a:spcPts val="1000"/>
              </a:spcBef>
              <a:buSzPts val="1100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Δ</a:t>
            </a:r>
            <a:r>
              <a:rPr lang="el-GR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ημιουργία παραπομπών και απόδοση του νοήματος των πηγών 	με ορθό και ηθικό τρόπο</a:t>
            </a:r>
          </a:p>
          <a:p>
            <a:pPr marL="158750" indent="0" algn="l">
              <a:spcBef>
                <a:spcPts val="1000"/>
              </a:spcBef>
              <a:buSzPts val="1100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Ε</a:t>
            </a:r>
            <a:r>
              <a:rPr lang="el-GR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ξοικείωση με τον εντοπισμό και την επιλογή κατάλληλων πηγών</a:t>
            </a:r>
            <a:endParaRPr lang="el-GR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58750" indent="0" algn="l">
              <a:spcBef>
                <a:spcPts val="1000"/>
              </a:spcBef>
              <a:buSzPts val="1100"/>
            </a:pP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</a:t>
            </a:r>
          </a:p>
          <a:p>
            <a:pPr marL="158750" indent="0" algn="l">
              <a:spcBef>
                <a:spcPts val="1000"/>
              </a:spcBef>
              <a:buSzPts val="1100"/>
            </a:pPr>
            <a:endParaRPr lang="el-GR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Μεθοδολογία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9" name="Google Shape;429;p30"/>
          <p:cNvSpPr txBox="1"/>
          <p:nvPr/>
        </p:nvSpPr>
        <p:spPr>
          <a:xfrm flipH="1">
            <a:off x="266880" y="3412076"/>
            <a:ext cx="214320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Κλειστές &amp; ανοικτές ερωτήσεις </a:t>
            </a:r>
          </a:p>
        </p:txBody>
      </p:sp>
      <p:sp>
        <p:nvSpPr>
          <p:cNvPr id="431" name="Google Shape;431;p30"/>
          <p:cNvSpPr txBox="1"/>
          <p:nvPr/>
        </p:nvSpPr>
        <p:spPr>
          <a:xfrm flipH="1">
            <a:off x="229050" y="1051374"/>
            <a:ext cx="214320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Ποσοτική ερευνητική στρατηγική</a:t>
            </a:r>
            <a:endParaRPr sz="16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sp>
        <p:nvSpPr>
          <p:cNvPr id="433" name="Google Shape;433;p30"/>
          <p:cNvSpPr txBox="1"/>
          <p:nvPr/>
        </p:nvSpPr>
        <p:spPr>
          <a:xfrm flipH="1">
            <a:off x="6446893" y="1227246"/>
            <a:ext cx="214320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1028 ερωτηματολόγια </a:t>
            </a:r>
            <a:endParaRPr sz="16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sp>
        <p:nvSpPr>
          <p:cNvPr id="435" name="Google Shape;435;p30"/>
          <p:cNvSpPr txBox="1"/>
          <p:nvPr/>
        </p:nvSpPr>
        <p:spPr>
          <a:xfrm flipH="1">
            <a:off x="6469433" y="2277491"/>
            <a:ext cx="2143200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l-GR" sz="1600" b="1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Ανάλυση συχνοτήτων</a:t>
            </a:r>
            <a:endParaRPr sz="1600" b="1" dirty="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436" name="Google Shape;436;p30"/>
          <p:cNvCxnSpPr/>
          <p:nvPr/>
        </p:nvCxnSpPr>
        <p:spPr>
          <a:xfrm>
            <a:off x="705600" y="256850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437" name="Google Shape;437;p30"/>
          <p:cNvGrpSpPr/>
          <p:nvPr/>
        </p:nvGrpSpPr>
        <p:grpSpPr>
          <a:xfrm>
            <a:off x="4364415" y="1172583"/>
            <a:ext cx="1201462" cy="1201462"/>
            <a:chOff x="3898411" y="1995974"/>
            <a:chExt cx="1347232" cy="1347232"/>
          </a:xfrm>
        </p:grpSpPr>
        <p:grpSp>
          <p:nvGrpSpPr>
            <p:cNvPr id="438" name="Google Shape;438;p30"/>
            <p:cNvGrpSpPr/>
            <p:nvPr/>
          </p:nvGrpSpPr>
          <p:grpSpPr>
            <a:xfrm rot="-899921">
              <a:off x="4022014" y="2119577"/>
              <a:ext cx="1100025" cy="1100025"/>
              <a:chOff x="283373" y="638608"/>
              <a:chExt cx="2358600" cy="2358600"/>
            </a:xfrm>
          </p:grpSpPr>
          <p:sp>
            <p:nvSpPr>
              <p:cNvPr id="439" name="Google Shape;439;p30"/>
              <p:cNvSpPr/>
              <p:nvPr/>
            </p:nvSpPr>
            <p:spPr>
              <a:xfrm rot="3599748">
                <a:off x="599383" y="954618"/>
                <a:ext cx="1726581" cy="1726581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440;p30"/>
              <p:cNvSpPr/>
              <p:nvPr/>
            </p:nvSpPr>
            <p:spPr>
              <a:xfrm rot="-1969931">
                <a:off x="929754" y="1027196"/>
                <a:ext cx="127817" cy="127817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41" name="Google Shape;441;p30"/>
            <p:cNvSpPr/>
            <p:nvPr/>
          </p:nvSpPr>
          <p:spPr>
            <a:xfrm>
              <a:off x="4234798" y="2332344"/>
              <a:ext cx="674400" cy="67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2" name="Google Shape;442;p30"/>
          <p:cNvGrpSpPr/>
          <p:nvPr/>
        </p:nvGrpSpPr>
        <p:grpSpPr>
          <a:xfrm>
            <a:off x="3341568" y="2809027"/>
            <a:ext cx="1215827" cy="1215827"/>
            <a:chOff x="3890328" y="1987874"/>
            <a:chExt cx="1363340" cy="1363340"/>
          </a:xfrm>
        </p:grpSpPr>
        <p:grpSp>
          <p:nvGrpSpPr>
            <p:cNvPr id="443" name="Google Shape;443;p30"/>
            <p:cNvGrpSpPr/>
            <p:nvPr/>
          </p:nvGrpSpPr>
          <p:grpSpPr>
            <a:xfrm rot="-899921">
              <a:off x="4015410" y="2112956"/>
              <a:ext cx="1113177" cy="1113177"/>
              <a:chOff x="269239" y="624399"/>
              <a:chExt cx="2386800" cy="2386800"/>
            </a:xfrm>
          </p:grpSpPr>
          <p:sp>
            <p:nvSpPr>
              <p:cNvPr id="444" name="Google Shape;444;p30"/>
              <p:cNvSpPr/>
              <p:nvPr/>
            </p:nvSpPr>
            <p:spPr>
              <a:xfrm rot="-1970538">
                <a:off x="599418" y="954577"/>
                <a:ext cx="1726444" cy="1726444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445;p30"/>
              <p:cNvSpPr/>
              <p:nvPr/>
            </p:nvSpPr>
            <p:spPr>
              <a:xfrm rot="-1969931">
                <a:off x="929754" y="1027196"/>
                <a:ext cx="127817" cy="127817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46" name="Google Shape;446;p30"/>
            <p:cNvSpPr/>
            <p:nvPr/>
          </p:nvSpPr>
          <p:spPr>
            <a:xfrm>
              <a:off x="4234798" y="2332344"/>
              <a:ext cx="674400" cy="67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7" name="Google Shape;447;p30"/>
          <p:cNvGrpSpPr/>
          <p:nvPr/>
        </p:nvGrpSpPr>
        <p:grpSpPr>
          <a:xfrm>
            <a:off x="3344324" y="1970293"/>
            <a:ext cx="1215827" cy="1215827"/>
            <a:chOff x="3890328" y="1987874"/>
            <a:chExt cx="1363340" cy="1363340"/>
          </a:xfrm>
        </p:grpSpPr>
        <p:grpSp>
          <p:nvGrpSpPr>
            <p:cNvPr id="448" name="Google Shape;448;p30"/>
            <p:cNvGrpSpPr/>
            <p:nvPr/>
          </p:nvGrpSpPr>
          <p:grpSpPr>
            <a:xfrm rot="-899921">
              <a:off x="4015410" y="2112956"/>
              <a:ext cx="1113177" cy="1113177"/>
              <a:chOff x="269239" y="624399"/>
              <a:chExt cx="2386800" cy="2386800"/>
            </a:xfrm>
          </p:grpSpPr>
          <p:sp>
            <p:nvSpPr>
              <p:cNvPr id="449" name="Google Shape;449;p30"/>
              <p:cNvSpPr/>
              <p:nvPr/>
            </p:nvSpPr>
            <p:spPr>
              <a:xfrm rot="-1970538">
                <a:off x="599418" y="954577"/>
                <a:ext cx="1726444" cy="1726444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450;p30"/>
              <p:cNvSpPr/>
              <p:nvPr/>
            </p:nvSpPr>
            <p:spPr>
              <a:xfrm rot="-1969931">
                <a:off x="929754" y="1027196"/>
                <a:ext cx="127817" cy="127817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1" name="Google Shape;451;p30"/>
            <p:cNvSpPr/>
            <p:nvPr/>
          </p:nvSpPr>
          <p:spPr>
            <a:xfrm>
              <a:off x="4234798" y="2332344"/>
              <a:ext cx="674400" cy="67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2" name="Google Shape;452;p30"/>
          <p:cNvGrpSpPr/>
          <p:nvPr/>
        </p:nvGrpSpPr>
        <p:grpSpPr>
          <a:xfrm>
            <a:off x="3344799" y="1169760"/>
            <a:ext cx="1215827" cy="1215827"/>
            <a:chOff x="3890328" y="1987874"/>
            <a:chExt cx="1363340" cy="1363340"/>
          </a:xfrm>
        </p:grpSpPr>
        <p:grpSp>
          <p:nvGrpSpPr>
            <p:cNvPr id="453" name="Google Shape;453;p30"/>
            <p:cNvGrpSpPr/>
            <p:nvPr/>
          </p:nvGrpSpPr>
          <p:grpSpPr>
            <a:xfrm rot="-899921">
              <a:off x="4015410" y="2112956"/>
              <a:ext cx="1113177" cy="1113177"/>
              <a:chOff x="269239" y="624399"/>
              <a:chExt cx="2386800" cy="2386800"/>
            </a:xfrm>
          </p:grpSpPr>
          <p:sp>
            <p:nvSpPr>
              <p:cNvPr id="454" name="Google Shape;454;p30"/>
              <p:cNvSpPr/>
              <p:nvPr/>
            </p:nvSpPr>
            <p:spPr>
              <a:xfrm rot="-1970538">
                <a:off x="599418" y="954577"/>
                <a:ext cx="1726444" cy="1726444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455;p30"/>
              <p:cNvSpPr/>
              <p:nvPr/>
            </p:nvSpPr>
            <p:spPr>
              <a:xfrm rot="-1969931">
                <a:off x="929754" y="1027196"/>
                <a:ext cx="127817" cy="127817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56" name="Google Shape;456;p30"/>
            <p:cNvSpPr/>
            <p:nvPr/>
          </p:nvSpPr>
          <p:spPr>
            <a:xfrm>
              <a:off x="4234798" y="2332344"/>
              <a:ext cx="674400" cy="67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66" name="Google Shape;466;p30"/>
          <p:cNvCxnSpPr>
            <a:cxnSpLocks/>
            <a:stCxn id="469" idx="1"/>
          </p:cNvCxnSpPr>
          <p:nvPr/>
        </p:nvCxnSpPr>
        <p:spPr>
          <a:xfrm rot="10800000">
            <a:off x="2551356" y="1425425"/>
            <a:ext cx="1054154" cy="339328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8" name="Google Shape;468;p30"/>
          <p:cNvCxnSpPr>
            <a:cxnSpLocks/>
            <a:stCxn id="444" idx="1"/>
          </p:cNvCxnSpPr>
          <p:nvPr/>
        </p:nvCxnSpPr>
        <p:spPr>
          <a:xfrm rot="10800000" flipV="1">
            <a:off x="2583353" y="3434735"/>
            <a:ext cx="1007535" cy="304079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469" name="Google Shape;469;p30"/>
          <p:cNvSpPr txBox="1">
            <a:spLocks noGrp="1"/>
          </p:cNvSpPr>
          <p:nvPr>
            <p:ph type="title" idx="4294967295"/>
          </p:nvPr>
        </p:nvSpPr>
        <p:spPr>
          <a:xfrm>
            <a:off x="3605510" y="154095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Roboto"/>
                <a:ea typeface="Roboto"/>
                <a:cs typeface="Roboto"/>
                <a:sym typeface="Roboto"/>
              </a:rPr>
              <a:t>01</a:t>
            </a:r>
            <a:endParaRPr sz="3000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" name="Google Shape;470;p30"/>
          <p:cNvSpPr txBox="1">
            <a:spLocks noGrp="1"/>
          </p:cNvSpPr>
          <p:nvPr>
            <p:ph type="title" idx="4294967295"/>
          </p:nvPr>
        </p:nvSpPr>
        <p:spPr>
          <a:xfrm>
            <a:off x="3581339" y="2355426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Roboto"/>
                <a:ea typeface="Roboto"/>
                <a:cs typeface="Roboto"/>
                <a:sym typeface="Roboto"/>
              </a:rPr>
              <a:t>02</a:t>
            </a:r>
            <a:endParaRPr sz="3000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" name="Google Shape;471;p30"/>
          <p:cNvSpPr txBox="1">
            <a:spLocks noGrp="1"/>
          </p:cNvSpPr>
          <p:nvPr>
            <p:ph type="title" idx="4294967295"/>
          </p:nvPr>
        </p:nvSpPr>
        <p:spPr>
          <a:xfrm>
            <a:off x="3584887" y="3188276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Roboto"/>
                <a:ea typeface="Roboto"/>
                <a:cs typeface="Roboto"/>
                <a:sym typeface="Roboto"/>
              </a:rPr>
              <a:t>03</a:t>
            </a:r>
            <a:endParaRPr sz="3000" b="1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" name="Google Shape;472;p30"/>
          <p:cNvSpPr txBox="1">
            <a:spLocks noGrp="1"/>
          </p:cNvSpPr>
          <p:nvPr>
            <p:ph type="title" idx="4294967295"/>
          </p:nvPr>
        </p:nvSpPr>
        <p:spPr>
          <a:xfrm>
            <a:off x="4591457" y="1535293"/>
            <a:ext cx="734700" cy="44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>
                <a:latin typeface="Roboto"/>
                <a:ea typeface="Roboto"/>
                <a:cs typeface="Roboto"/>
                <a:sym typeface="Roboto"/>
              </a:rPr>
              <a:t>04</a:t>
            </a:r>
            <a:endParaRPr sz="3000" b="1" dirty="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73" name="Google Shape;473;p30"/>
          <p:cNvGrpSpPr/>
          <p:nvPr/>
        </p:nvGrpSpPr>
        <p:grpSpPr>
          <a:xfrm>
            <a:off x="6394040" y="4429452"/>
            <a:ext cx="2582400" cy="289350"/>
            <a:chOff x="6967625" y="394825"/>
            <a:chExt cx="2582400" cy="289350"/>
          </a:xfrm>
        </p:grpSpPr>
        <p:sp>
          <p:nvSpPr>
            <p:cNvPr id="474" name="Google Shape;474;p30"/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0"/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0"/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30"/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30"/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0"/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0"/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30"/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30"/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30"/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0"/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30"/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30"/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0"/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0"/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0"/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0"/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0"/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0"/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0"/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0"/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0"/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0"/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0"/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0"/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0"/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0"/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0"/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9" name="Google Shape;519;p30"/>
          <p:cNvGrpSpPr/>
          <p:nvPr/>
        </p:nvGrpSpPr>
        <p:grpSpPr>
          <a:xfrm>
            <a:off x="7606397" y="479683"/>
            <a:ext cx="571800" cy="571800"/>
            <a:chOff x="5118175" y="1491126"/>
            <a:chExt cx="571800" cy="571800"/>
          </a:xfrm>
        </p:grpSpPr>
        <p:sp>
          <p:nvSpPr>
            <p:cNvPr id="458" name="Google Shape;458;p30"/>
            <p:cNvSpPr/>
            <p:nvPr/>
          </p:nvSpPr>
          <p:spPr>
            <a:xfrm>
              <a:off x="5118175" y="1491126"/>
              <a:ext cx="571800" cy="5718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20" name="Google Shape;520;p30"/>
            <p:cNvGrpSpPr/>
            <p:nvPr/>
          </p:nvGrpSpPr>
          <p:grpSpPr>
            <a:xfrm>
              <a:off x="5227185" y="1602573"/>
              <a:ext cx="353802" cy="348926"/>
              <a:chOff x="2034675" y="3617925"/>
              <a:chExt cx="299325" cy="295200"/>
            </a:xfrm>
          </p:grpSpPr>
          <p:sp>
            <p:nvSpPr>
              <p:cNvPr id="521" name="Google Shape;521;p30"/>
              <p:cNvSpPr/>
              <p:nvPr/>
            </p:nvSpPr>
            <p:spPr>
              <a:xfrm>
                <a:off x="2195350" y="3721900"/>
                <a:ext cx="69350" cy="33900"/>
              </a:xfrm>
              <a:custGeom>
                <a:avLst/>
                <a:gdLst/>
                <a:ahLst/>
                <a:cxnLst/>
                <a:rect l="l" t="t" r="r" b="b"/>
                <a:pathLst>
                  <a:path w="2774" h="1356" extrusionOk="0">
                    <a:moveTo>
                      <a:pt x="1387" y="1"/>
                    </a:moveTo>
                    <a:cubicBezTo>
                      <a:pt x="631" y="1"/>
                      <a:pt x="1" y="631"/>
                      <a:pt x="1" y="1355"/>
                    </a:cubicBezTo>
                    <a:lnTo>
                      <a:pt x="2773" y="1355"/>
                    </a:lnTo>
                    <a:cubicBezTo>
                      <a:pt x="2773" y="599"/>
                      <a:pt x="2143" y="1"/>
                      <a:pt x="138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522;p30"/>
              <p:cNvSpPr/>
              <p:nvPr/>
            </p:nvSpPr>
            <p:spPr>
              <a:xfrm>
                <a:off x="2211900" y="3669125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725"/>
                    </a:cubicBezTo>
                    <a:cubicBezTo>
                      <a:pt x="0" y="1103"/>
                      <a:pt x="315" y="1418"/>
                      <a:pt x="725" y="1418"/>
                    </a:cubicBezTo>
                    <a:cubicBezTo>
                      <a:pt x="1103" y="1418"/>
                      <a:pt x="1418" y="1103"/>
                      <a:pt x="1418" y="725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523;p30"/>
              <p:cNvSpPr/>
              <p:nvPr/>
            </p:nvSpPr>
            <p:spPr>
              <a:xfrm>
                <a:off x="2125250" y="3617925"/>
                <a:ext cx="208750" cy="208750"/>
              </a:xfrm>
              <a:custGeom>
                <a:avLst/>
                <a:gdLst/>
                <a:ahLst/>
                <a:cxnLst/>
                <a:rect l="l" t="t" r="r" b="b"/>
                <a:pathLst>
                  <a:path w="8350" h="8350" extrusionOk="0">
                    <a:moveTo>
                      <a:pt x="4128" y="1387"/>
                    </a:moveTo>
                    <a:cubicBezTo>
                      <a:pt x="4884" y="1387"/>
                      <a:pt x="5514" y="2017"/>
                      <a:pt x="5514" y="2773"/>
                    </a:cubicBezTo>
                    <a:cubicBezTo>
                      <a:pt x="5514" y="3120"/>
                      <a:pt x="5357" y="3466"/>
                      <a:pt x="5136" y="3718"/>
                    </a:cubicBezTo>
                    <a:cubicBezTo>
                      <a:pt x="5766" y="4065"/>
                      <a:pt x="6176" y="4727"/>
                      <a:pt x="6176" y="5514"/>
                    </a:cubicBezTo>
                    <a:lnTo>
                      <a:pt x="6176" y="5892"/>
                    </a:lnTo>
                    <a:lnTo>
                      <a:pt x="6270" y="5892"/>
                    </a:lnTo>
                    <a:cubicBezTo>
                      <a:pt x="6270" y="6081"/>
                      <a:pt x="6113" y="6239"/>
                      <a:pt x="5924" y="6239"/>
                    </a:cubicBezTo>
                    <a:lnTo>
                      <a:pt x="2458" y="6239"/>
                    </a:lnTo>
                    <a:cubicBezTo>
                      <a:pt x="2238" y="6239"/>
                      <a:pt x="2080" y="6081"/>
                      <a:pt x="2080" y="5892"/>
                    </a:cubicBezTo>
                    <a:lnTo>
                      <a:pt x="2080" y="5514"/>
                    </a:lnTo>
                    <a:cubicBezTo>
                      <a:pt x="2080" y="4727"/>
                      <a:pt x="2521" y="4065"/>
                      <a:pt x="3151" y="3718"/>
                    </a:cubicBezTo>
                    <a:cubicBezTo>
                      <a:pt x="2931" y="3466"/>
                      <a:pt x="2773" y="3120"/>
                      <a:pt x="2773" y="2773"/>
                    </a:cubicBezTo>
                    <a:cubicBezTo>
                      <a:pt x="2773" y="2017"/>
                      <a:pt x="3403" y="1387"/>
                      <a:pt x="4128" y="1387"/>
                    </a:cubicBezTo>
                    <a:close/>
                    <a:moveTo>
                      <a:pt x="4191" y="1"/>
                    </a:moveTo>
                    <a:cubicBezTo>
                      <a:pt x="1891" y="1"/>
                      <a:pt x="1" y="1860"/>
                      <a:pt x="1" y="4191"/>
                    </a:cubicBezTo>
                    <a:cubicBezTo>
                      <a:pt x="1" y="6522"/>
                      <a:pt x="1860" y="8350"/>
                      <a:pt x="4191" y="8350"/>
                    </a:cubicBezTo>
                    <a:cubicBezTo>
                      <a:pt x="6459" y="8350"/>
                      <a:pt x="8350" y="6522"/>
                      <a:pt x="8350" y="4191"/>
                    </a:cubicBezTo>
                    <a:cubicBezTo>
                      <a:pt x="8350" y="1860"/>
                      <a:pt x="6459" y="1"/>
                      <a:pt x="419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524;p30"/>
              <p:cNvSpPr/>
              <p:nvPr/>
            </p:nvSpPr>
            <p:spPr>
              <a:xfrm>
                <a:off x="2107150" y="3771525"/>
                <a:ext cx="73275" cy="72475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2899" extrusionOk="0">
                    <a:moveTo>
                      <a:pt x="504" y="0"/>
                    </a:moveTo>
                    <a:lnTo>
                      <a:pt x="378" y="126"/>
                    </a:lnTo>
                    <a:cubicBezTo>
                      <a:pt x="0" y="536"/>
                      <a:pt x="0" y="1198"/>
                      <a:pt x="378" y="1576"/>
                    </a:cubicBezTo>
                    <a:lnTo>
                      <a:pt x="1355" y="2584"/>
                    </a:lnTo>
                    <a:cubicBezTo>
                      <a:pt x="1576" y="2773"/>
                      <a:pt x="1828" y="2899"/>
                      <a:pt x="2111" y="2899"/>
                    </a:cubicBezTo>
                    <a:cubicBezTo>
                      <a:pt x="2395" y="2899"/>
                      <a:pt x="2678" y="2773"/>
                      <a:pt x="2867" y="2584"/>
                    </a:cubicBezTo>
                    <a:lnTo>
                      <a:pt x="2930" y="2458"/>
                    </a:lnTo>
                    <a:cubicBezTo>
                      <a:pt x="1828" y="1985"/>
                      <a:pt x="977" y="1071"/>
                      <a:pt x="50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525;p30"/>
              <p:cNvSpPr/>
              <p:nvPr/>
            </p:nvSpPr>
            <p:spPr>
              <a:xfrm>
                <a:off x="2034675" y="3816425"/>
                <a:ext cx="100050" cy="96700"/>
              </a:xfrm>
              <a:custGeom>
                <a:avLst/>
                <a:gdLst/>
                <a:ahLst/>
                <a:cxnLst/>
                <a:rect l="l" t="t" r="r" b="b"/>
                <a:pathLst>
                  <a:path w="4002" h="3868" extrusionOk="0">
                    <a:moveTo>
                      <a:pt x="2521" y="0"/>
                    </a:moveTo>
                    <a:lnTo>
                      <a:pt x="410" y="2111"/>
                    </a:lnTo>
                    <a:cubicBezTo>
                      <a:pt x="1" y="2520"/>
                      <a:pt x="1" y="3182"/>
                      <a:pt x="410" y="3560"/>
                    </a:cubicBezTo>
                    <a:cubicBezTo>
                      <a:pt x="599" y="3765"/>
                      <a:pt x="867" y="3867"/>
                      <a:pt x="1135" y="3867"/>
                    </a:cubicBezTo>
                    <a:cubicBezTo>
                      <a:pt x="1403" y="3867"/>
                      <a:pt x="1671" y="3765"/>
                      <a:pt x="1860" y="3560"/>
                    </a:cubicBezTo>
                    <a:lnTo>
                      <a:pt x="4002" y="1449"/>
                    </a:lnTo>
                    <a:cubicBezTo>
                      <a:pt x="3907" y="1418"/>
                      <a:pt x="3844" y="1323"/>
                      <a:pt x="3750" y="1260"/>
                    </a:cubicBezTo>
                    <a:lnTo>
                      <a:pt x="2773" y="252"/>
                    </a:lnTo>
                    <a:cubicBezTo>
                      <a:pt x="2679" y="189"/>
                      <a:pt x="2616" y="95"/>
                      <a:pt x="25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4" name="Google Shape;429;p30">
            <a:extLst>
              <a:ext uri="{FF2B5EF4-FFF2-40B4-BE49-F238E27FC236}">
                <a16:creationId xmlns:a16="http://schemas.microsoft.com/office/drawing/2014/main" id="{5FF623F3-03DC-4936-B0F5-F048200A2B44}"/>
              </a:ext>
            </a:extLst>
          </p:cNvPr>
          <p:cNvSpPr txBox="1"/>
          <p:nvPr/>
        </p:nvSpPr>
        <p:spPr>
          <a:xfrm flipH="1">
            <a:off x="229050" y="2026398"/>
            <a:ext cx="2143200" cy="695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6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Διαδικτυακή έρευνα επισκόπησης απόψεων</a:t>
            </a:r>
            <a:endParaRPr sz="16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cxnSp>
        <p:nvCxnSpPr>
          <p:cNvPr id="106" name="Google Shape;466;p30">
            <a:extLst>
              <a:ext uri="{FF2B5EF4-FFF2-40B4-BE49-F238E27FC236}">
                <a16:creationId xmlns:a16="http://schemas.microsoft.com/office/drawing/2014/main" id="{21632169-1585-4BF4-84F2-A3D3F11B54DB}"/>
              </a:ext>
            </a:extLst>
          </p:cNvPr>
          <p:cNvCxnSpPr>
            <a:cxnSpLocks/>
            <a:stCxn id="470" idx="1"/>
          </p:cNvCxnSpPr>
          <p:nvPr/>
        </p:nvCxnSpPr>
        <p:spPr>
          <a:xfrm rot="10800000">
            <a:off x="2583353" y="2473474"/>
            <a:ext cx="997986" cy="10575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Google Shape;466;p30">
            <a:extLst>
              <a:ext uri="{FF2B5EF4-FFF2-40B4-BE49-F238E27FC236}">
                <a16:creationId xmlns:a16="http://schemas.microsoft.com/office/drawing/2014/main" id="{A536F959-75EF-4B51-81B9-22BC2141626A}"/>
              </a:ext>
            </a:extLst>
          </p:cNvPr>
          <p:cNvCxnSpPr>
            <a:cxnSpLocks/>
          </p:cNvCxnSpPr>
          <p:nvPr/>
        </p:nvCxnSpPr>
        <p:spPr>
          <a:xfrm flipV="1">
            <a:off x="5304364" y="1462668"/>
            <a:ext cx="995947" cy="29428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5" name="Google Shape;437;p30">
            <a:extLst>
              <a:ext uri="{FF2B5EF4-FFF2-40B4-BE49-F238E27FC236}">
                <a16:creationId xmlns:a16="http://schemas.microsoft.com/office/drawing/2014/main" id="{DFD51FF9-ACC9-4D3D-9521-3BD09063350E}"/>
              </a:ext>
            </a:extLst>
          </p:cNvPr>
          <p:cNvGrpSpPr/>
          <p:nvPr/>
        </p:nvGrpSpPr>
        <p:grpSpPr>
          <a:xfrm>
            <a:off x="4373917" y="1982477"/>
            <a:ext cx="1201462" cy="1201462"/>
            <a:chOff x="3898411" y="1995974"/>
            <a:chExt cx="1347232" cy="1347232"/>
          </a:xfrm>
        </p:grpSpPr>
        <p:grpSp>
          <p:nvGrpSpPr>
            <p:cNvPr id="126" name="Google Shape;438;p30">
              <a:extLst>
                <a:ext uri="{FF2B5EF4-FFF2-40B4-BE49-F238E27FC236}">
                  <a16:creationId xmlns:a16="http://schemas.microsoft.com/office/drawing/2014/main" id="{ADD55A82-306D-4C7C-9A22-BEC5EB5EBC13}"/>
                </a:ext>
              </a:extLst>
            </p:cNvPr>
            <p:cNvGrpSpPr/>
            <p:nvPr/>
          </p:nvGrpSpPr>
          <p:grpSpPr>
            <a:xfrm rot="-899921">
              <a:off x="4022014" y="2119577"/>
              <a:ext cx="1100025" cy="1100025"/>
              <a:chOff x="283373" y="638608"/>
              <a:chExt cx="2358600" cy="2358600"/>
            </a:xfrm>
          </p:grpSpPr>
          <p:sp>
            <p:nvSpPr>
              <p:cNvPr id="128" name="Google Shape;439;p30">
                <a:extLst>
                  <a:ext uri="{FF2B5EF4-FFF2-40B4-BE49-F238E27FC236}">
                    <a16:creationId xmlns:a16="http://schemas.microsoft.com/office/drawing/2014/main" id="{1F9CBEFA-ACDD-40CB-AAEB-70B8525B0DCE}"/>
                  </a:ext>
                </a:extLst>
              </p:cNvPr>
              <p:cNvSpPr/>
              <p:nvPr/>
            </p:nvSpPr>
            <p:spPr>
              <a:xfrm rot="3599748">
                <a:off x="599383" y="954618"/>
                <a:ext cx="1726581" cy="1726581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440;p30">
                <a:extLst>
                  <a:ext uri="{FF2B5EF4-FFF2-40B4-BE49-F238E27FC236}">
                    <a16:creationId xmlns:a16="http://schemas.microsoft.com/office/drawing/2014/main" id="{9156D960-E99C-4E14-90E4-1FF0823D545E}"/>
                  </a:ext>
                </a:extLst>
              </p:cNvPr>
              <p:cNvSpPr/>
              <p:nvPr/>
            </p:nvSpPr>
            <p:spPr>
              <a:xfrm rot="-1969931">
                <a:off x="929754" y="1027196"/>
                <a:ext cx="127817" cy="127817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7" name="Google Shape;441;p30">
              <a:extLst>
                <a:ext uri="{FF2B5EF4-FFF2-40B4-BE49-F238E27FC236}">
                  <a16:creationId xmlns:a16="http://schemas.microsoft.com/office/drawing/2014/main" id="{23C02724-1F99-4687-BB63-D6C806381B01}"/>
                </a:ext>
              </a:extLst>
            </p:cNvPr>
            <p:cNvSpPr/>
            <p:nvPr/>
          </p:nvSpPr>
          <p:spPr>
            <a:xfrm>
              <a:off x="4234798" y="2332344"/>
              <a:ext cx="674400" cy="67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472;p30">
            <a:extLst>
              <a:ext uri="{FF2B5EF4-FFF2-40B4-BE49-F238E27FC236}">
                <a16:creationId xmlns:a16="http://schemas.microsoft.com/office/drawing/2014/main" id="{4AA1311F-E79A-43EC-A9E0-508C9B988092}"/>
              </a:ext>
            </a:extLst>
          </p:cNvPr>
          <p:cNvSpPr txBox="1">
            <a:spLocks/>
          </p:cNvSpPr>
          <p:nvPr/>
        </p:nvSpPr>
        <p:spPr>
          <a:xfrm>
            <a:off x="4607272" y="2356384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layfair Display ExtraBold"/>
              <a:buNone/>
              <a:defRPr sz="3500" b="0" i="0" u="none" strike="noStrike" cap="none">
                <a:solidFill>
                  <a:schemeClr val="dk1"/>
                </a:solidFill>
                <a:latin typeface="Playfair Display ExtraBold"/>
                <a:ea typeface="Playfair Display ExtraBold"/>
                <a:cs typeface="Playfair Display ExtraBold"/>
                <a:sym typeface="Playfair Display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algn="ctr"/>
            <a:r>
              <a:rPr lang="en" sz="3000" b="1" dirty="0">
                <a:latin typeface="Roboto"/>
                <a:ea typeface="Roboto"/>
                <a:cs typeface="Roboto"/>
                <a:sym typeface="Roboto"/>
              </a:rPr>
              <a:t>0</a:t>
            </a:r>
            <a:r>
              <a:rPr lang="el-GR" sz="3000" b="1" dirty="0">
                <a:latin typeface="Roboto"/>
                <a:ea typeface="Roboto"/>
                <a:cs typeface="Roboto"/>
                <a:sym typeface="Roboto"/>
              </a:rPr>
              <a:t>5</a:t>
            </a:r>
            <a:endParaRPr lang="en" sz="3000" b="1"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2" name="Google Shape;466;p30">
            <a:extLst>
              <a:ext uri="{FF2B5EF4-FFF2-40B4-BE49-F238E27FC236}">
                <a16:creationId xmlns:a16="http://schemas.microsoft.com/office/drawing/2014/main" id="{F4918B99-7F8B-47BD-A55E-6BB07F7CC5D6}"/>
              </a:ext>
            </a:extLst>
          </p:cNvPr>
          <p:cNvCxnSpPr>
            <a:cxnSpLocks/>
          </p:cNvCxnSpPr>
          <p:nvPr/>
        </p:nvCxnSpPr>
        <p:spPr>
          <a:xfrm flipV="1">
            <a:off x="5292400" y="2502773"/>
            <a:ext cx="947484" cy="90970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585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A4CB8E0-6F65-48FA-9C66-F8FF1F0834FC}"/>
              </a:ext>
            </a:extLst>
          </p:cNvPr>
          <p:cNvSpPr txBox="1">
            <a:spLocks/>
          </p:cNvSpPr>
          <p:nvPr/>
        </p:nvSpPr>
        <p:spPr>
          <a:xfrm>
            <a:off x="739916" y="126000"/>
            <a:ext cx="7732799" cy="58364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800" b="1" dirty="0">
                <a:latin typeface="Calibri" panose="020F0502020204030204" pitchFamily="34" charset="0"/>
                <a:cs typeface="Calibri" panose="020F0502020204030204" pitchFamily="34" charset="0"/>
              </a:rPr>
              <a:t>Δημογραφικό προφίλ δείγματος</a:t>
            </a:r>
          </a:p>
        </p:txBody>
      </p:sp>
      <p:cxnSp>
        <p:nvCxnSpPr>
          <p:cNvPr id="3" name="Google Shape;307;p27">
            <a:extLst>
              <a:ext uri="{FF2B5EF4-FFF2-40B4-BE49-F238E27FC236}">
                <a16:creationId xmlns:a16="http://schemas.microsoft.com/office/drawing/2014/main" id="{CF485E59-64C2-4F41-AB4C-1B332E7765B4}"/>
              </a:ext>
            </a:extLst>
          </p:cNvPr>
          <p:cNvCxnSpPr/>
          <p:nvPr/>
        </p:nvCxnSpPr>
        <p:spPr>
          <a:xfrm>
            <a:off x="936955" y="4938331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4" name="Google Shape;3569;p43">
            <a:extLst>
              <a:ext uri="{FF2B5EF4-FFF2-40B4-BE49-F238E27FC236}">
                <a16:creationId xmlns:a16="http://schemas.microsoft.com/office/drawing/2014/main" id="{7A5D2DA3-6E9F-4D24-B628-BD722BA1E991}"/>
              </a:ext>
            </a:extLst>
          </p:cNvPr>
          <p:cNvGrpSpPr/>
          <p:nvPr/>
        </p:nvGrpSpPr>
        <p:grpSpPr>
          <a:xfrm>
            <a:off x="1773636" y="1326878"/>
            <a:ext cx="5164799" cy="3072626"/>
            <a:chOff x="725054" y="3597964"/>
            <a:chExt cx="1337288" cy="755539"/>
          </a:xfr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</p:grpSpPr>
        <p:grpSp>
          <p:nvGrpSpPr>
            <p:cNvPr id="5" name="Google Shape;3570;p43">
              <a:extLst>
                <a:ext uri="{FF2B5EF4-FFF2-40B4-BE49-F238E27FC236}">
                  <a16:creationId xmlns:a16="http://schemas.microsoft.com/office/drawing/2014/main" id="{8B3F2B6C-6D6F-487F-9B25-F4AF77582AF2}"/>
                </a:ext>
              </a:extLst>
            </p:cNvPr>
            <p:cNvGrpSpPr/>
            <p:nvPr/>
          </p:nvGrpSpPr>
          <p:grpSpPr>
            <a:xfrm>
              <a:off x="1306712" y="3857893"/>
              <a:ext cx="205235" cy="187626"/>
              <a:chOff x="-148861" y="3875146"/>
              <a:chExt cx="188861" cy="172657"/>
            </a:xfrm>
            <a:grpFill/>
          </p:grpSpPr>
          <p:sp>
            <p:nvSpPr>
              <p:cNvPr id="72" name="Google Shape;3572;p43">
                <a:extLst>
                  <a:ext uri="{FF2B5EF4-FFF2-40B4-BE49-F238E27FC236}">
                    <a16:creationId xmlns:a16="http://schemas.microsoft.com/office/drawing/2014/main" id="{797D43EE-0172-49D0-BEFA-5B4E06AF83EB}"/>
                  </a:ext>
                </a:extLst>
              </p:cNvPr>
              <p:cNvSpPr/>
              <p:nvPr/>
            </p:nvSpPr>
            <p:spPr>
              <a:xfrm>
                <a:off x="-100985" y="3906105"/>
                <a:ext cx="41804" cy="52708"/>
              </a:xfrm>
              <a:custGeom>
                <a:avLst/>
                <a:gdLst/>
                <a:ahLst/>
                <a:cxnLst/>
                <a:rect l="l" t="t" r="r" b="b"/>
                <a:pathLst>
                  <a:path w="3573" h="4505" fill="none" extrusionOk="0">
                    <a:moveTo>
                      <a:pt x="3573" y="1"/>
                    </a:moveTo>
                    <a:cubicBezTo>
                      <a:pt x="3573" y="1"/>
                      <a:pt x="1" y="221"/>
                      <a:pt x="997" y="4504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3573;p43">
                <a:extLst>
                  <a:ext uri="{FF2B5EF4-FFF2-40B4-BE49-F238E27FC236}">
                    <a16:creationId xmlns:a16="http://schemas.microsoft.com/office/drawing/2014/main" id="{BCAC1640-7A6D-41CE-9F76-16805E2AF9AB}"/>
                  </a:ext>
                </a:extLst>
              </p:cNvPr>
              <p:cNvSpPr/>
              <p:nvPr/>
            </p:nvSpPr>
            <p:spPr>
              <a:xfrm>
                <a:off x="-86594" y="3875146"/>
                <a:ext cx="27296" cy="25717"/>
              </a:xfrm>
              <a:custGeom>
                <a:avLst/>
                <a:gdLst/>
                <a:ahLst/>
                <a:cxnLst/>
                <a:rect l="l" t="t" r="r" b="b"/>
                <a:pathLst>
                  <a:path w="2333" h="2198" fill="none" extrusionOk="0">
                    <a:moveTo>
                      <a:pt x="0" y="696"/>
                    </a:moveTo>
                    <a:cubicBezTo>
                      <a:pt x="0" y="696"/>
                      <a:pt x="2333" y="0"/>
                      <a:pt x="2333" y="2197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3574;p43">
                <a:extLst>
                  <a:ext uri="{FF2B5EF4-FFF2-40B4-BE49-F238E27FC236}">
                    <a16:creationId xmlns:a16="http://schemas.microsoft.com/office/drawing/2014/main" id="{477C8AB8-D41D-4F37-9999-26017C5EACF9}"/>
                  </a:ext>
                </a:extLst>
              </p:cNvPr>
              <p:cNvSpPr/>
              <p:nvPr/>
            </p:nvSpPr>
            <p:spPr>
              <a:xfrm>
                <a:off x="-113855" y="3879078"/>
                <a:ext cx="8986" cy="21785"/>
              </a:xfrm>
              <a:custGeom>
                <a:avLst/>
                <a:gdLst/>
                <a:ahLst/>
                <a:cxnLst/>
                <a:rect l="l" t="t" r="r" b="b"/>
                <a:pathLst>
                  <a:path w="768" h="1862" fill="none" extrusionOk="0">
                    <a:moveTo>
                      <a:pt x="1" y="1"/>
                    </a:moveTo>
                    <a:cubicBezTo>
                      <a:pt x="1" y="1"/>
                      <a:pt x="1" y="1056"/>
                      <a:pt x="768" y="1861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3575;p43">
                <a:extLst>
                  <a:ext uri="{FF2B5EF4-FFF2-40B4-BE49-F238E27FC236}">
                    <a16:creationId xmlns:a16="http://schemas.microsoft.com/office/drawing/2014/main" id="{A43A8F47-5CD0-4E8A-A90C-E7E255B3C6BB}"/>
                  </a:ext>
                </a:extLst>
              </p:cNvPr>
              <p:cNvSpPr/>
              <p:nvPr/>
            </p:nvSpPr>
            <p:spPr>
              <a:xfrm>
                <a:off x="-148861" y="3908679"/>
                <a:ext cx="53340" cy="15538"/>
              </a:xfrm>
              <a:custGeom>
                <a:avLst/>
                <a:gdLst/>
                <a:ahLst/>
                <a:cxnLst/>
                <a:rect l="l" t="t" r="r" b="b"/>
                <a:pathLst>
                  <a:path w="4559" h="1328" fill="none" extrusionOk="0">
                    <a:moveTo>
                      <a:pt x="0" y="1030"/>
                    </a:moveTo>
                    <a:cubicBezTo>
                      <a:pt x="1301" y="1"/>
                      <a:pt x="2559" y="1327"/>
                      <a:pt x="2559" y="1327"/>
                    </a:cubicBezTo>
                    <a:cubicBezTo>
                      <a:pt x="2559" y="1327"/>
                      <a:pt x="2828" y="150"/>
                      <a:pt x="4559" y="642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3576;p43">
                <a:extLst>
                  <a:ext uri="{FF2B5EF4-FFF2-40B4-BE49-F238E27FC236}">
                    <a16:creationId xmlns:a16="http://schemas.microsoft.com/office/drawing/2014/main" id="{7142CED4-FA23-4CB9-B405-F547255A15F9}"/>
                  </a:ext>
                </a:extLst>
              </p:cNvPr>
              <p:cNvSpPr/>
              <p:nvPr/>
            </p:nvSpPr>
            <p:spPr>
              <a:xfrm>
                <a:off x="-137430" y="3963493"/>
                <a:ext cx="28092" cy="51948"/>
              </a:xfrm>
              <a:custGeom>
                <a:avLst/>
                <a:gdLst/>
                <a:ahLst/>
                <a:cxnLst/>
                <a:rect l="l" t="t" r="r" b="b"/>
                <a:pathLst>
                  <a:path w="2401" h="4440" fill="none" extrusionOk="0">
                    <a:moveTo>
                      <a:pt x="10" y="4439"/>
                    </a:moveTo>
                    <a:cubicBezTo>
                      <a:pt x="10" y="4439"/>
                      <a:pt x="0" y="2220"/>
                      <a:pt x="1718" y="2437"/>
                    </a:cubicBezTo>
                    <a:cubicBezTo>
                      <a:pt x="1718" y="2437"/>
                      <a:pt x="828" y="1217"/>
                      <a:pt x="2401" y="1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3577;p43">
                <a:extLst>
                  <a:ext uri="{FF2B5EF4-FFF2-40B4-BE49-F238E27FC236}">
                    <a16:creationId xmlns:a16="http://schemas.microsoft.com/office/drawing/2014/main" id="{BBE6033B-77DB-4D48-BA16-4BA19226BA32}"/>
                  </a:ext>
                </a:extLst>
              </p:cNvPr>
              <p:cNvSpPr/>
              <p:nvPr/>
            </p:nvSpPr>
            <p:spPr>
              <a:xfrm>
                <a:off x="-122021" y="4015429"/>
                <a:ext cx="12461" cy="32374"/>
              </a:xfrm>
              <a:custGeom>
                <a:avLst/>
                <a:gdLst/>
                <a:ahLst/>
                <a:cxnLst/>
                <a:rect l="l" t="t" r="r" b="b"/>
                <a:pathLst>
                  <a:path w="1065" h="2767" fill="none" extrusionOk="0">
                    <a:moveTo>
                      <a:pt x="1064" y="0"/>
                    </a:moveTo>
                    <a:cubicBezTo>
                      <a:pt x="1064" y="0"/>
                      <a:pt x="0" y="1146"/>
                      <a:pt x="702" y="2767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3578;p43">
                <a:extLst>
                  <a:ext uri="{FF2B5EF4-FFF2-40B4-BE49-F238E27FC236}">
                    <a16:creationId xmlns:a16="http://schemas.microsoft.com/office/drawing/2014/main" id="{532828ED-862F-4F57-B39D-5C8FC3108963}"/>
                  </a:ext>
                </a:extLst>
              </p:cNvPr>
              <p:cNvSpPr/>
              <p:nvPr/>
            </p:nvSpPr>
            <p:spPr>
              <a:xfrm>
                <a:off x="-95533" y="4013124"/>
                <a:ext cx="36235" cy="21739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1858" fill="none" extrusionOk="0">
                    <a:moveTo>
                      <a:pt x="3097" y="197"/>
                    </a:moveTo>
                    <a:cubicBezTo>
                      <a:pt x="1463" y="0"/>
                      <a:pt x="764" y="1579"/>
                      <a:pt x="764" y="1579"/>
                    </a:cubicBezTo>
                    <a:cubicBezTo>
                      <a:pt x="764" y="1579"/>
                      <a:pt x="334" y="1391"/>
                      <a:pt x="1" y="1857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3579;p43">
                <a:extLst>
                  <a:ext uri="{FF2B5EF4-FFF2-40B4-BE49-F238E27FC236}">
                    <a16:creationId xmlns:a16="http://schemas.microsoft.com/office/drawing/2014/main" id="{229F01E5-6CD2-4F34-B45B-E99CD61D9A5F}"/>
                  </a:ext>
                </a:extLst>
              </p:cNvPr>
              <p:cNvSpPr/>
              <p:nvPr/>
            </p:nvSpPr>
            <p:spPr>
              <a:xfrm>
                <a:off x="-123355" y="3941357"/>
                <a:ext cx="32000" cy="17913"/>
              </a:xfrm>
              <a:custGeom>
                <a:avLst/>
                <a:gdLst/>
                <a:ahLst/>
                <a:cxnLst/>
                <a:rect l="l" t="t" r="r" b="b"/>
                <a:pathLst>
                  <a:path w="2735" h="1531" fill="none" extrusionOk="0">
                    <a:moveTo>
                      <a:pt x="2735" y="0"/>
                    </a:moveTo>
                    <a:cubicBezTo>
                      <a:pt x="2735" y="0"/>
                      <a:pt x="1085" y="1530"/>
                      <a:pt x="1" y="0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3580;p43">
                <a:extLst>
                  <a:ext uri="{FF2B5EF4-FFF2-40B4-BE49-F238E27FC236}">
                    <a16:creationId xmlns:a16="http://schemas.microsoft.com/office/drawing/2014/main" id="{ABC4DC93-8B36-4AF2-BE43-50F13551E743}"/>
                  </a:ext>
                </a:extLst>
              </p:cNvPr>
              <p:cNvSpPr/>
              <p:nvPr/>
            </p:nvSpPr>
            <p:spPr>
              <a:xfrm>
                <a:off x="-91367" y="3973672"/>
                <a:ext cx="32070" cy="15807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1351" fill="none" extrusionOk="0">
                    <a:moveTo>
                      <a:pt x="1" y="434"/>
                    </a:moveTo>
                    <a:cubicBezTo>
                      <a:pt x="1" y="434"/>
                      <a:pt x="1709" y="1"/>
                      <a:pt x="2741" y="1350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3582;p43">
                <a:extLst>
                  <a:ext uri="{FF2B5EF4-FFF2-40B4-BE49-F238E27FC236}">
                    <a16:creationId xmlns:a16="http://schemas.microsoft.com/office/drawing/2014/main" id="{5BFC0C47-9E34-4F9B-8C94-E8F9D5DFAACA}"/>
                  </a:ext>
                </a:extLst>
              </p:cNvPr>
              <p:cNvSpPr/>
              <p:nvPr/>
            </p:nvSpPr>
            <p:spPr>
              <a:xfrm>
                <a:off x="-49692" y="3906105"/>
                <a:ext cx="41804" cy="52708"/>
              </a:xfrm>
              <a:custGeom>
                <a:avLst/>
                <a:gdLst/>
                <a:ahLst/>
                <a:cxnLst/>
                <a:rect l="l" t="t" r="r" b="b"/>
                <a:pathLst>
                  <a:path w="3573" h="4505" fill="none" extrusionOk="0">
                    <a:moveTo>
                      <a:pt x="1" y="1"/>
                    </a:moveTo>
                    <a:cubicBezTo>
                      <a:pt x="1" y="1"/>
                      <a:pt x="3572" y="221"/>
                      <a:pt x="2573" y="4504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3583;p43">
                <a:extLst>
                  <a:ext uri="{FF2B5EF4-FFF2-40B4-BE49-F238E27FC236}">
                    <a16:creationId xmlns:a16="http://schemas.microsoft.com/office/drawing/2014/main" id="{BF953F76-A17E-4E2D-B7F3-5126FAC3089B}"/>
                  </a:ext>
                </a:extLst>
              </p:cNvPr>
              <p:cNvSpPr/>
              <p:nvPr/>
            </p:nvSpPr>
            <p:spPr>
              <a:xfrm>
                <a:off x="-49575" y="3875146"/>
                <a:ext cx="27261" cy="25717"/>
              </a:xfrm>
              <a:custGeom>
                <a:avLst/>
                <a:gdLst/>
                <a:ahLst/>
                <a:cxnLst/>
                <a:rect l="l" t="t" r="r" b="b"/>
                <a:pathLst>
                  <a:path w="2330" h="2198" fill="none" extrusionOk="0">
                    <a:moveTo>
                      <a:pt x="2330" y="696"/>
                    </a:moveTo>
                    <a:cubicBezTo>
                      <a:pt x="2330" y="696"/>
                      <a:pt x="0" y="0"/>
                      <a:pt x="0" y="2197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3584;p43">
                <a:extLst>
                  <a:ext uri="{FF2B5EF4-FFF2-40B4-BE49-F238E27FC236}">
                    <a16:creationId xmlns:a16="http://schemas.microsoft.com/office/drawing/2014/main" id="{45D69AF3-79DF-46A2-AD06-E192D89D1628}"/>
                  </a:ext>
                </a:extLst>
              </p:cNvPr>
              <p:cNvSpPr/>
              <p:nvPr/>
            </p:nvSpPr>
            <p:spPr>
              <a:xfrm>
                <a:off x="-4003" y="3879078"/>
                <a:ext cx="8986" cy="21785"/>
              </a:xfrm>
              <a:custGeom>
                <a:avLst/>
                <a:gdLst/>
                <a:ahLst/>
                <a:cxnLst/>
                <a:rect l="l" t="t" r="r" b="b"/>
                <a:pathLst>
                  <a:path w="768" h="1862" fill="none" extrusionOk="0">
                    <a:moveTo>
                      <a:pt x="767" y="1"/>
                    </a:moveTo>
                    <a:cubicBezTo>
                      <a:pt x="767" y="1"/>
                      <a:pt x="767" y="1056"/>
                      <a:pt x="1" y="1861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3585;p43">
                <a:extLst>
                  <a:ext uri="{FF2B5EF4-FFF2-40B4-BE49-F238E27FC236}">
                    <a16:creationId xmlns:a16="http://schemas.microsoft.com/office/drawing/2014/main" id="{68185032-4AA4-4590-A95A-7DEE00E89AC8}"/>
                  </a:ext>
                </a:extLst>
              </p:cNvPr>
              <p:cNvSpPr/>
              <p:nvPr/>
            </p:nvSpPr>
            <p:spPr>
              <a:xfrm>
                <a:off x="-13352" y="3908679"/>
                <a:ext cx="53352" cy="15538"/>
              </a:xfrm>
              <a:custGeom>
                <a:avLst/>
                <a:gdLst/>
                <a:ahLst/>
                <a:cxnLst/>
                <a:rect l="l" t="t" r="r" b="b"/>
                <a:pathLst>
                  <a:path w="4560" h="1328" fill="none" extrusionOk="0">
                    <a:moveTo>
                      <a:pt x="4559" y="1030"/>
                    </a:moveTo>
                    <a:cubicBezTo>
                      <a:pt x="3258" y="1"/>
                      <a:pt x="1997" y="1327"/>
                      <a:pt x="1997" y="1327"/>
                    </a:cubicBezTo>
                    <a:cubicBezTo>
                      <a:pt x="1997" y="1327"/>
                      <a:pt x="1731" y="150"/>
                      <a:pt x="1" y="642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3586;p43">
                <a:extLst>
                  <a:ext uri="{FF2B5EF4-FFF2-40B4-BE49-F238E27FC236}">
                    <a16:creationId xmlns:a16="http://schemas.microsoft.com/office/drawing/2014/main" id="{6200B0B2-FA3B-4979-8656-46CCCE741538}"/>
                  </a:ext>
                </a:extLst>
              </p:cNvPr>
              <p:cNvSpPr/>
              <p:nvPr/>
            </p:nvSpPr>
            <p:spPr>
              <a:xfrm>
                <a:off x="466" y="3963493"/>
                <a:ext cx="28092" cy="51948"/>
              </a:xfrm>
              <a:custGeom>
                <a:avLst/>
                <a:gdLst/>
                <a:ahLst/>
                <a:cxnLst/>
                <a:rect l="l" t="t" r="r" b="b"/>
                <a:pathLst>
                  <a:path w="2401" h="4440" fill="none" extrusionOk="0">
                    <a:moveTo>
                      <a:pt x="2391" y="4439"/>
                    </a:moveTo>
                    <a:cubicBezTo>
                      <a:pt x="2391" y="4439"/>
                      <a:pt x="2401" y="2220"/>
                      <a:pt x="683" y="2437"/>
                    </a:cubicBezTo>
                    <a:cubicBezTo>
                      <a:pt x="683" y="2437"/>
                      <a:pt x="1573" y="1217"/>
                      <a:pt x="0" y="1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3587;p43">
                <a:extLst>
                  <a:ext uri="{FF2B5EF4-FFF2-40B4-BE49-F238E27FC236}">
                    <a16:creationId xmlns:a16="http://schemas.microsoft.com/office/drawing/2014/main" id="{6B935322-ACB0-4045-AE6D-76E5662C2A21}"/>
                  </a:ext>
                </a:extLst>
              </p:cNvPr>
              <p:cNvSpPr/>
              <p:nvPr/>
            </p:nvSpPr>
            <p:spPr>
              <a:xfrm>
                <a:off x="688" y="4015429"/>
                <a:ext cx="12472" cy="32374"/>
              </a:xfrm>
              <a:custGeom>
                <a:avLst/>
                <a:gdLst/>
                <a:ahLst/>
                <a:cxnLst/>
                <a:rect l="l" t="t" r="r" b="b"/>
                <a:pathLst>
                  <a:path w="1066" h="2767" fill="none" extrusionOk="0">
                    <a:moveTo>
                      <a:pt x="1" y="0"/>
                    </a:moveTo>
                    <a:cubicBezTo>
                      <a:pt x="1" y="0"/>
                      <a:pt x="1065" y="1146"/>
                      <a:pt x="363" y="2767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3588;p43">
                <a:extLst>
                  <a:ext uri="{FF2B5EF4-FFF2-40B4-BE49-F238E27FC236}">
                    <a16:creationId xmlns:a16="http://schemas.microsoft.com/office/drawing/2014/main" id="{2B2B573B-0D19-4B93-B973-C61760F2FC35}"/>
                  </a:ext>
                </a:extLst>
              </p:cNvPr>
              <p:cNvSpPr/>
              <p:nvPr/>
            </p:nvSpPr>
            <p:spPr>
              <a:xfrm>
                <a:off x="-49575" y="4013124"/>
                <a:ext cx="36235" cy="21739"/>
              </a:xfrm>
              <a:custGeom>
                <a:avLst/>
                <a:gdLst/>
                <a:ahLst/>
                <a:cxnLst/>
                <a:rect l="l" t="t" r="r" b="b"/>
                <a:pathLst>
                  <a:path w="3097" h="1858" fill="none" extrusionOk="0">
                    <a:moveTo>
                      <a:pt x="0" y="197"/>
                    </a:moveTo>
                    <a:cubicBezTo>
                      <a:pt x="1631" y="0"/>
                      <a:pt x="2330" y="1579"/>
                      <a:pt x="2330" y="1579"/>
                    </a:cubicBezTo>
                    <a:cubicBezTo>
                      <a:pt x="2330" y="1579"/>
                      <a:pt x="2763" y="1391"/>
                      <a:pt x="3097" y="1857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3589;p43">
                <a:extLst>
                  <a:ext uri="{FF2B5EF4-FFF2-40B4-BE49-F238E27FC236}">
                    <a16:creationId xmlns:a16="http://schemas.microsoft.com/office/drawing/2014/main" id="{D78CC9B2-6570-4B6E-B4EF-CC9F8322A527}"/>
                  </a:ext>
                </a:extLst>
              </p:cNvPr>
              <p:cNvSpPr/>
              <p:nvPr/>
            </p:nvSpPr>
            <p:spPr>
              <a:xfrm>
                <a:off x="-17517" y="3941357"/>
                <a:ext cx="32000" cy="17913"/>
              </a:xfrm>
              <a:custGeom>
                <a:avLst/>
                <a:gdLst/>
                <a:ahLst/>
                <a:cxnLst/>
                <a:rect l="l" t="t" r="r" b="b"/>
                <a:pathLst>
                  <a:path w="2735" h="1531" fill="none" extrusionOk="0">
                    <a:moveTo>
                      <a:pt x="1" y="0"/>
                    </a:moveTo>
                    <a:cubicBezTo>
                      <a:pt x="1" y="0"/>
                      <a:pt x="1651" y="1530"/>
                      <a:pt x="2734" y="0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3590;p43">
                <a:extLst>
                  <a:ext uri="{FF2B5EF4-FFF2-40B4-BE49-F238E27FC236}">
                    <a16:creationId xmlns:a16="http://schemas.microsoft.com/office/drawing/2014/main" id="{8CFE7BCB-AB52-4524-92E3-946594C9D4F4}"/>
                  </a:ext>
                </a:extLst>
              </p:cNvPr>
              <p:cNvSpPr/>
              <p:nvPr/>
            </p:nvSpPr>
            <p:spPr>
              <a:xfrm>
                <a:off x="-49575" y="3973672"/>
                <a:ext cx="32070" cy="15807"/>
              </a:xfrm>
              <a:custGeom>
                <a:avLst/>
                <a:gdLst/>
                <a:ahLst/>
                <a:cxnLst/>
                <a:rect l="l" t="t" r="r" b="b"/>
                <a:pathLst>
                  <a:path w="2741" h="1351" fill="none" extrusionOk="0">
                    <a:moveTo>
                      <a:pt x="2741" y="434"/>
                    </a:moveTo>
                    <a:cubicBezTo>
                      <a:pt x="2741" y="434"/>
                      <a:pt x="1032" y="1"/>
                      <a:pt x="0" y="1350"/>
                    </a:cubicBezTo>
                  </a:path>
                </a:pathLst>
              </a:custGeom>
              <a:grpFill/>
              <a:ln w="8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3591;p43">
              <a:extLst>
                <a:ext uri="{FF2B5EF4-FFF2-40B4-BE49-F238E27FC236}">
                  <a16:creationId xmlns:a16="http://schemas.microsoft.com/office/drawing/2014/main" id="{E1FF122E-8D64-45AC-8EA6-67F28B0B3A17}"/>
                </a:ext>
              </a:extLst>
            </p:cNvPr>
            <p:cNvGrpSpPr/>
            <p:nvPr/>
          </p:nvGrpSpPr>
          <p:grpSpPr>
            <a:xfrm>
              <a:off x="725054" y="3597964"/>
              <a:ext cx="1337288" cy="755539"/>
              <a:chOff x="725054" y="3597964"/>
              <a:chExt cx="1337288" cy="755539"/>
            </a:xfrm>
            <a:grpFill/>
          </p:grpSpPr>
          <p:grpSp>
            <p:nvGrpSpPr>
              <p:cNvPr id="7" name="Google Shape;3592;p43">
                <a:extLst>
                  <a:ext uri="{FF2B5EF4-FFF2-40B4-BE49-F238E27FC236}">
                    <a16:creationId xmlns:a16="http://schemas.microsoft.com/office/drawing/2014/main" id="{5C2C3B02-ACC4-49A1-BBF6-4103EB5C9D61}"/>
                  </a:ext>
                </a:extLst>
              </p:cNvPr>
              <p:cNvGrpSpPr/>
              <p:nvPr/>
            </p:nvGrpSpPr>
            <p:grpSpPr>
              <a:xfrm>
                <a:off x="1498221" y="4047614"/>
                <a:ext cx="563367" cy="184136"/>
                <a:chOff x="1498221" y="4047614"/>
                <a:chExt cx="563367" cy="184136"/>
              </a:xfrm>
              <a:grpFill/>
            </p:grpSpPr>
            <p:sp>
              <p:nvSpPr>
                <p:cNvPr id="70" name="Google Shape;3595;p43">
                  <a:extLst>
                    <a:ext uri="{FF2B5EF4-FFF2-40B4-BE49-F238E27FC236}">
                      <a16:creationId xmlns:a16="http://schemas.microsoft.com/office/drawing/2014/main" id="{F8B087D3-B7C2-4E67-A367-B383A8A11DDB}"/>
                    </a:ext>
                  </a:extLst>
                </p:cNvPr>
                <p:cNvSpPr/>
                <p:nvPr/>
              </p:nvSpPr>
              <p:spPr>
                <a:xfrm>
                  <a:off x="2034923" y="4185717"/>
                  <a:ext cx="26665" cy="256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64" h="5351" extrusionOk="0">
                      <a:moveTo>
                        <a:pt x="2887" y="0"/>
                      </a:moveTo>
                      <a:cubicBezTo>
                        <a:pt x="2190" y="0"/>
                        <a:pt x="1506" y="271"/>
                        <a:pt x="996" y="783"/>
                      </a:cubicBezTo>
                      <a:cubicBezTo>
                        <a:pt x="230" y="1550"/>
                        <a:pt x="0" y="2699"/>
                        <a:pt x="416" y="3698"/>
                      </a:cubicBezTo>
                      <a:cubicBezTo>
                        <a:pt x="828" y="4698"/>
                        <a:pt x="1806" y="5351"/>
                        <a:pt x="2886" y="5351"/>
                      </a:cubicBezTo>
                      <a:cubicBezTo>
                        <a:pt x="4363" y="5351"/>
                        <a:pt x="5560" y="4150"/>
                        <a:pt x="5563" y="2677"/>
                      </a:cubicBezTo>
                      <a:cubicBezTo>
                        <a:pt x="5560" y="1593"/>
                        <a:pt x="4911" y="619"/>
                        <a:pt x="3911" y="203"/>
                      </a:cubicBezTo>
                      <a:cubicBezTo>
                        <a:pt x="3580" y="67"/>
                        <a:pt x="3232" y="0"/>
                        <a:pt x="288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66" name="Google Shape;3598;p43">
                  <a:extLst>
                    <a:ext uri="{FF2B5EF4-FFF2-40B4-BE49-F238E27FC236}">
                      <a16:creationId xmlns:a16="http://schemas.microsoft.com/office/drawing/2014/main" id="{64B98758-44E5-4569-A920-DA273A07D40C}"/>
                    </a:ext>
                  </a:extLst>
                </p:cNvPr>
                <p:cNvGrpSpPr/>
                <p:nvPr/>
              </p:nvGrpSpPr>
              <p:grpSpPr>
                <a:xfrm>
                  <a:off x="1498221" y="4047614"/>
                  <a:ext cx="207099" cy="184136"/>
                  <a:chOff x="1498221" y="4047614"/>
                  <a:chExt cx="207099" cy="184136"/>
                </a:xfrm>
                <a:grpFill/>
              </p:grpSpPr>
              <p:sp>
                <p:nvSpPr>
                  <p:cNvPr id="67" name="Google Shape;3599;p43">
                    <a:extLst>
                      <a:ext uri="{FF2B5EF4-FFF2-40B4-BE49-F238E27FC236}">
                        <a16:creationId xmlns:a16="http://schemas.microsoft.com/office/drawing/2014/main" id="{9FED100E-2F03-4327-8A00-CC09B6D91197}"/>
                      </a:ext>
                    </a:extLst>
                  </p:cNvPr>
                  <p:cNvSpPr/>
                  <p:nvPr/>
                </p:nvSpPr>
                <p:spPr>
                  <a:xfrm>
                    <a:off x="1510686" y="4060421"/>
                    <a:ext cx="194634" cy="17132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8816" h="37079" fill="none" extrusionOk="0">
                        <a:moveTo>
                          <a:pt x="28815" y="37078"/>
                        </a:moveTo>
                        <a:lnTo>
                          <a:pt x="17922" y="37078"/>
                        </a:lnTo>
                        <a:cubicBezTo>
                          <a:pt x="14829" y="37078"/>
                          <a:pt x="14212" y="33613"/>
                          <a:pt x="14212" y="33613"/>
                        </a:cubicBezTo>
                        <a:lnTo>
                          <a:pt x="14212" y="10631"/>
                        </a:lnTo>
                        <a:lnTo>
                          <a:pt x="0" y="10631"/>
                        </a:lnTo>
                        <a:lnTo>
                          <a:pt x="0" y="1"/>
                        </a:lnTo>
                      </a:path>
                    </a:pathLst>
                  </a:custGeom>
                  <a:grpFill/>
                  <a:ln w="9525" cap="rnd" cmpd="sng">
                    <a:solidFill>
                      <a:srgbClr val="CFD9E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8" name="Google Shape;3600;p43">
                    <a:extLst>
                      <a:ext uri="{FF2B5EF4-FFF2-40B4-BE49-F238E27FC236}">
                        <a16:creationId xmlns:a16="http://schemas.microsoft.com/office/drawing/2014/main" id="{36FB87B4-719E-49D6-9415-6E1B50422C31}"/>
                      </a:ext>
                    </a:extLst>
                  </p:cNvPr>
                  <p:cNvSpPr/>
                  <p:nvPr/>
                </p:nvSpPr>
                <p:spPr>
                  <a:xfrm>
                    <a:off x="1498221" y="4047614"/>
                    <a:ext cx="26646" cy="256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0" h="5349" extrusionOk="0">
                        <a:moveTo>
                          <a:pt x="2886" y="1"/>
                        </a:moveTo>
                        <a:cubicBezTo>
                          <a:pt x="1806" y="1"/>
                          <a:pt x="828" y="654"/>
                          <a:pt x="416" y="1653"/>
                        </a:cubicBezTo>
                        <a:cubicBezTo>
                          <a:pt x="0" y="2649"/>
                          <a:pt x="230" y="3802"/>
                          <a:pt x="996" y="4564"/>
                        </a:cubicBezTo>
                        <a:cubicBezTo>
                          <a:pt x="1506" y="5077"/>
                          <a:pt x="2190" y="5349"/>
                          <a:pt x="2886" y="5349"/>
                        </a:cubicBezTo>
                        <a:cubicBezTo>
                          <a:pt x="3232" y="5349"/>
                          <a:pt x="3580" y="5282"/>
                          <a:pt x="3911" y="5144"/>
                        </a:cubicBezTo>
                        <a:cubicBezTo>
                          <a:pt x="4910" y="4732"/>
                          <a:pt x="5560" y="3758"/>
                          <a:pt x="5560" y="2675"/>
                        </a:cubicBezTo>
                        <a:cubicBezTo>
                          <a:pt x="5560" y="1197"/>
                          <a:pt x="4363" y="1"/>
                          <a:pt x="2886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57" name="Google Shape;3611;p43">
                <a:extLst>
                  <a:ext uri="{FF2B5EF4-FFF2-40B4-BE49-F238E27FC236}">
                    <a16:creationId xmlns:a16="http://schemas.microsoft.com/office/drawing/2014/main" id="{4C51D4F7-8EDA-477C-A49A-C2C8E4B53A5F}"/>
                  </a:ext>
                </a:extLst>
              </p:cNvPr>
              <p:cNvSpPr/>
              <p:nvPr/>
            </p:nvSpPr>
            <p:spPr>
              <a:xfrm>
                <a:off x="2033900" y="3760388"/>
                <a:ext cx="26646" cy="25622"/>
              </a:xfrm>
              <a:custGeom>
                <a:avLst/>
                <a:gdLst/>
                <a:ahLst/>
                <a:cxnLst/>
                <a:rect l="l" t="t" r="r" b="b"/>
                <a:pathLst>
                  <a:path w="5560" h="5349" extrusionOk="0">
                    <a:moveTo>
                      <a:pt x="2882" y="1"/>
                    </a:moveTo>
                    <a:cubicBezTo>
                      <a:pt x="1802" y="1"/>
                      <a:pt x="828" y="650"/>
                      <a:pt x="412" y="1649"/>
                    </a:cubicBezTo>
                    <a:cubicBezTo>
                      <a:pt x="0" y="2649"/>
                      <a:pt x="226" y="3798"/>
                      <a:pt x="993" y="4564"/>
                    </a:cubicBezTo>
                    <a:cubicBezTo>
                      <a:pt x="1502" y="5076"/>
                      <a:pt x="2187" y="5349"/>
                      <a:pt x="2883" y="5349"/>
                    </a:cubicBezTo>
                    <a:cubicBezTo>
                      <a:pt x="3228" y="5349"/>
                      <a:pt x="3576" y="5282"/>
                      <a:pt x="3907" y="5144"/>
                    </a:cubicBezTo>
                    <a:cubicBezTo>
                      <a:pt x="4907" y="4732"/>
                      <a:pt x="5556" y="3758"/>
                      <a:pt x="5560" y="2674"/>
                    </a:cubicBezTo>
                    <a:cubicBezTo>
                      <a:pt x="5560" y="1197"/>
                      <a:pt x="4360" y="1"/>
                      <a:pt x="288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0" name="Google Shape;3616;p43">
                <a:extLst>
                  <a:ext uri="{FF2B5EF4-FFF2-40B4-BE49-F238E27FC236}">
                    <a16:creationId xmlns:a16="http://schemas.microsoft.com/office/drawing/2014/main" id="{DBDAA6C2-D1AF-41FB-9414-B84D82C0299E}"/>
                  </a:ext>
                </a:extLst>
              </p:cNvPr>
              <p:cNvGrpSpPr/>
              <p:nvPr/>
            </p:nvGrpSpPr>
            <p:grpSpPr>
              <a:xfrm>
                <a:off x="785350" y="3603128"/>
                <a:ext cx="535311" cy="251595"/>
                <a:chOff x="785350" y="3603128"/>
                <a:chExt cx="535311" cy="251595"/>
              </a:xfrm>
              <a:grpFill/>
            </p:grpSpPr>
            <p:grpSp>
              <p:nvGrpSpPr>
                <p:cNvPr id="43" name="Google Shape;3617;p43">
                  <a:extLst>
                    <a:ext uri="{FF2B5EF4-FFF2-40B4-BE49-F238E27FC236}">
                      <a16:creationId xmlns:a16="http://schemas.microsoft.com/office/drawing/2014/main" id="{EE701B23-7C9B-4FDF-9465-2D4EC02CB8F9}"/>
                    </a:ext>
                  </a:extLst>
                </p:cNvPr>
                <p:cNvGrpSpPr/>
                <p:nvPr/>
              </p:nvGrpSpPr>
              <p:grpSpPr>
                <a:xfrm>
                  <a:off x="785350" y="3603128"/>
                  <a:ext cx="381396" cy="102736"/>
                  <a:chOff x="785350" y="3603128"/>
                  <a:chExt cx="381396" cy="102736"/>
                </a:xfrm>
                <a:grpFill/>
              </p:grpSpPr>
              <p:sp>
                <p:nvSpPr>
                  <p:cNvPr id="47" name="Google Shape;3618;p43">
                    <a:extLst>
                      <a:ext uri="{FF2B5EF4-FFF2-40B4-BE49-F238E27FC236}">
                        <a16:creationId xmlns:a16="http://schemas.microsoft.com/office/drawing/2014/main" id="{D9F66F44-5B69-4F02-BAA4-B3B79B46633B}"/>
                      </a:ext>
                    </a:extLst>
                  </p:cNvPr>
                  <p:cNvSpPr/>
                  <p:nvPr/>
                </p:nvSpPr>
                <p:spPr>
                  <a:xfrm>
                    <a:off x="808023" y="3655851"/>
                    <a:ext cx="175636" cy="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648" h="1" fill="none" extrusionOk="0">
                        <a:moveTo>
                          <a:pt x="36648" y="1"/>
                        </a:moveTo>
                        <a:lnTo>
                          <a:pt x="1" y="1"/>
                        </a:lnTo>
                      </a:path>
                    </a:pathLst>
                  </a:custGeom>
                  <a:grpFill/>
                  <a:ln w="9525" cap="rnd" cmpd="sng">
                    <a:solidFill>
                      <a:srgbClr val="CFD9E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8" name="Google Shape;3619;p43">
                    <a:extLst>
                      <a:ext uri="{FF2B5EF4-FFF2-40B4-BE49-F238E27FC236}">
                        <a16:creationId xmlns:a16="http://schemas.microsoft.com/office/drawing/2014/main" id="{C0691C84-847C-4255-9787-88FE165DA7E1}"/>
                      </a:ext>
                    </a:extLst>
                  </p:cNvPr>
                  <p:cNvSpPr/>
                  <p:nvPr/>
                </p:nvSpPr>
                <p:spPr>
                  <a:xfrm>
                    <a:off x="785350" y="3643867"/>
                    <a:ext cx="25635" cy="256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49" h="5349" extrusionOk="0">
                        <a:moveTo>
                          <a:pt x="2674" y="0"/>
                        </a:moveTo>
                        <a:cubicBezTo>
                          <a:pt x="1197" y="0"/>
                          <a:pt x="0" y="1197"/>
                          <a:pt x="0" y="2674"/>
                        </a:cubicBezTo>
                        <a:cubicBezTo>
                          <a:pt x="0" y="4152"/>
                          <a:pt x="1197" y="5348"/>
                          <a:pt x="2674" y="5348"/>
                        </a:cubicBezTo>
                        <a:cubicBezTo>
                          <a:pt x="4152" y="5348"/>
                          <a:pt x="5348" y="4152"/>
                          <a:pt x="5348" y="2674"/>
                        </a:cubicBezTo>
                        <a:cubicBezTo>
                          <a:pt x="5348" y="1197"/>
                          <a:pt x="4152" y="0"/>
                          <a:pt x="2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9" name="Google Shape;3620;p43">
                    <a:extLst>
                      <a:ext uri="{FF2B5EF4-FFF2-40B4-BE49-F238E27FC236}">
                        <a16:creationId xmlns:a16="http://schemas.microsoft.com/office/drawing/2014/main" id="{AF24E64D-F1FE-4912-9EA8-5D9ABC9A8252}"/>
                      </a:ext>
                    </a:extLst>
                  </p:cNvPr>
                  <p:cNvSpPr/>
                  <p:nvPr/>
                </p:nvSpPr>
                <p:spPr>
                  <a:xfrm>
                    <a:off x="988853" y="3603128"/>
                    <a:ext cx="177893" cy="1027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19" h="21448" extrusionOk="0">
                        <a:moveTo>
                          <a:pt x="4951" y="1"/>
                        </a:moveTo>
                        <a:cubicBezTo>
                          <a:pt x="2219" y="1"/>
                          <a:pt x="1" y="2682"/>
                          <a:pt x="1" y="5987"/>
                        </a:cubicBezTo>
                        <a:lnTo>
                          <a:pt x="1" y="15464"/>
                        </a:lnTo>
                        <a:cubicBezTo>
                          <a:pt x="1" y="18769"/>
                          <a:pt x="2219" y="21447"/>
                          <a:pt x="4951" y="21447"/>
                        </a:cubicBezTo>
                        <a:lnTo>
                          <a:pt x="32172" y="21447"/>
                        </a:lnTo>
                        <a:cubicBezTo>
                          <a:pt x="34904" y="21447"/>
                          <a:pt x="37119" y="18769"/>
                          <a:pt x="37119" y="15464"/>
                        </a:cubicBezTo>
                        <a:lnTo>
                          <a:pt x="37119" y="5987"/>
                        </a:lnTo>
                        <a:cubicBezTo>
                          <a:pt x="37119" y="2682"/>
                          <a:pt x="34904" y="1"/>
                          <a:pt x="32172" y="1"/>
                        </a:cubicBezTo>
                        <a:close/>
                      </a:path>
                    </a:pathLst>
                  </a:custGeom>
                  <a:grpFill/>
                  <a:ln w="9525" cap="flat" cmpd="sng">
                    <a:solidFill>
                      <a:srgbClr val="CFD9E0"/>
                    </a:solidFill>
                    <a:prstDash val="solid"/>
                    <a:miter lim="364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l-GR" b="1" dirty="0"/>
                      <a:t>1028</a:t>
                    </a:r>
                    <a:endParaRPr b="1" dirty="0"/>
                  </a:p>
                </p:txBody>
              </p:sp>
            </p:grpSp>
            <p:grpSp>
              <p:nvGrpSpPr>
                <p:cNvPr id="44" name="Google Shape;3621;p43">
                  <a:extLst>
                    <a:ext uri="{FF2B5EF4-FFF2-40B4-BE49-F238E27FC236}">
                      <a16:creationId xmlns:a16="http://schemas.microsoft.com/office/drawing/2014/main" id="{1584A956-2F00-437E-83ED-952A6AACFB02}"/>
                    </a:ext>
                  </a:extLst>
                </p:cNvPr>
                <p:cNvGrpSpPr/>
                <p:nvPr/>
              </p:nvGrpSpPr>
              <p:grpSpPr>
                <a:xfrm>
                  <a:off x="1161530" y="3655851"/>
                  <a:ext cx="159131" cy="198872"/>
                  <a:chOff x="1161530" y="3655851"/>
                  <a:chExt cx="159131" cy="198872"/>
                </a:xfrm>
                <a:grpFill/>
              </p:grpSpPr>
              <p:sp>
                <p:nvSpPr>
                  <p:cNvPr id="45" name="Google Shape;3622;p43">
                    <a:extLst>
                      <a:ext uri="{FF2B5EF4-FFF2-40B4-BE49-F238E27FC236}">
                        <a16:creationId xmlns:a16="http://schemas.microsoft.com/office/drawing/2014/main" id="{26906B0D-7486-4209-BFB6-E1F760AEDB1D}"/>
                      </a:ext>
                    </a:extLst>
                  </p:cNvPr>
                  <p:cNvSpPr/>
                  <p:nvPr/>
                </p:nvSpPr>
                <p:spPr>
                  <a:xfrm>
                    <a:off x="1161530" y="3655851"/>
                    <a:ext cx="146440" cy="18608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556" h="38848" fill="none" extrusionOk="0">
                        <a:moveTo>
                          <a:pt x="1" y="1"/>
                        </a:moveTo>
                        <a:lnTo>
                          <a:pt x="12633" y="1"/>
                        </a:lnTo>
                        <a:cubicBezTo>
                          <a:pt x="15723" y="1"/>
                          <a:pt x="16343" y="3466"/>
                          <a:pt x="16343" y="3466"/>
                        </a:cubicBezTo>
                        <a:lnTo>
                          <a:pt x="16343" y="26448"/>
                        </a:lnTo>
                        <a:lnTo>
                          <a:pt x="30556" y="26448"/>
                        </a:lnTo>
                        <a:lnTo>
                          <a:pt x="30556" y="38848"/>
                        </a:lnTo>
                      </a:path>
                    </a:pathLst>
                  </a:custGeom>
                  <a:grpFill/>
                  <a:ln w="9525" cap="rnd" cmpd="sng">
                    <a:solidFill>
                      <a:srgbClr val="CFD9E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" name="Google Shape;3623;p43">
                    <a:extLst>
                      <a:ext uri="{FF2B5EF4-FFF2-40B4-BE49-F238E27FC236}">
                        <a16:creationId xmlns:a16="http://schemas.microsoft.com/office/drawing/2014/main" id="{D40098FA-4048-4EFD-8E4A-274F5A6678E2}"/>
                      </a:ext>
                    </a:extLst>
                  </p:cNvPr>
                  <p:cNvSpPr/>
                  <p:nvPr/>
                </p:nvSpPr>
                <p:spPr>
                  <a:xfrm>
                    <a:off x="1293991" y="3829092"/>
                    <a:ext cx="26670" cy="256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5" h="5351" extrusionOk="0">
                        <a:moveTo>
                          <a:pt x="2890" y="0"/>
                        </a:moveTo>
                        <a:cubicBezTo>
                          <a:pt x="1807" y="0"/>
                          <a:pt x="833" y="653"/>
                          <a:pt x="417" y="1653"/>
                        </a:cubicBezTo>
                        <a:cubicBezTo>
                          <a:pt x="1" y="2652"/>
                          <a:pt x="231" y="3801"/>
                          <a:pt x="997" y="4567"/>
                        </a:cubicBezTo>
                        <a:cubicBezTo>
                          <a:pt x="1509" y="5080"/>
                          <a:pt x="2193" y="5350"/>
                          <a:pt x="2888" y="5350"/>
                        </a:cubicBezTo>
                        <a:cubicBezTo>
                          <a:pt x="3233" y="5350"/>
                          <a:pt x="3580" y="5284"/>
                          <a:pt x="3912" y="5147"/>
                        </a:cubicBezTo>
                        <a:cubicBezTo>
                          <a:pt x="4911" y="4731"/>
                          <a:pt x="5564" y="3757"/>
                          <a:pt x="5564" y="2678"/>
                        </a:cubicBezTo>
                        <a:cubicBezTo>
                          <a:pt x="5564" y="1200"/>
                          <a:pt x="4364" y="0"/>
                          <a:pt x="289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1" name="Google Shape;3624;p43">
                <a:extLst>
                  <a:ext uri="{FF2B5EF4-FFF2-40B4-BE49-F238E27FC236}">
                    <a16:creationId xmlns:a16="http://schemas.microsoft.com/office/drawing/2014/main" id="{7D19071F-AF18-4E64-9410-142C3DB62FF9}"/>
                  </a:ext>
                </a:extLst>
              </p:cNvPr>
              <p:cNvGrpSpPr/>
              <p:nvPr/>
            </p:nvGrpSpPr>
            <p:grpSpPr>
              <a:xfrm>
                <a:off x="823217" y="4047614"/>
                <a:ext cx="497444" cy="305889"/>
                <a:chOff x="823217" y="4047614"/>
                <a:chExt cx="497444" cy="305889"/>
              </a:xfrm>
              <a:grpFill/>
            </p:grpSpPr>
            <p:grpSp>
              <p:nvGrpSpPr>
                <p:cNvPr id="36" name="Google Shape;3625;p43">
                  <a:extLst>
                    <a:ext uri="{FF2B5EF4-FFF2-40B4-BE49-F238E27FC236}">
                      <a16:creationId xmlns:a16="http://schemas.microsoft.com/office/drawing/2014/main" id="{2968CDEF-5A3A-48B5-B964-A0F90CB3A64F}"/>
                    </a:ext>
                  </a:extLst>
                </p:cNvPr>
                <p:cNvGrpSpPr/>
                <p:nvPr/>
              </p:nvGrpSpPr>
              <p:grpSpPr>
                <a:xfrm>
                  <a:off x="1161636" y="4047614"/>
                  <a:ext cx="159025" cy="190415"/>
                  <a:chOff x="1161636" y="4047614"/>
                  <a:chExt cx="159025" cy="190415"/>
                </a:xfrm>
                <a:grpFill/>
              </p:grpSpPr>
              <p:sp>
                <p:nvSpPr>
                  <p:cNvPr id="41" name="Google Shape;3626;p43">
                    <a:extLst>
                      <a:ext uri="{FF2B5EF4-FFF2-40B4-BE49-F238E27FC236}">
                        <a16:creationId xmlns:a16="http://schemas.microsoft.com/office/drawing/2014/main" id="{FC170A56-7439-4181-89DE-EFCCDD876705}"/>
                      </a:ext>
                    </a:extLst>
                  </p:cNvPr>
                  <p:cNvSpPr/>
                  <p:nvPr/>
                </p:nvSpPr>
                <p:spPr>
                  <a:xfrm>
                    <a:off x="1293991" y="4047614"/>
                    <a:ext cx="26670" cy="2563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5" h="5351" extrusionOk="0">
                        <a:moveTo>
                          <a:pt x="2890" y="1"/>
                        </a:moveTo>
                        <a:cubicBezTo>
                          <a:pt x="1807" y="1"/>
                          <a:pt x="833" y="654"/>
                          <a:pt x="417" y="1653"/>
                        </a:cubicBezTo>
                        <a:cubicBezTo>
                          <a:pt x="1" y="2653"/>
                          <a:pt x="231" y="3802"/>
                          <a:pt x="997" y="4568"/>
                        </a:cubicBezTo>
                        <a:cubicBezTo>
                          <a:pt x="1510" y="5078"/>
                          <a:pt x="2195" y="5350"/>
                          <a:pt x="2891" y="5350"/>
                        </a:cubicBezTo>
                        <a:cubicBezTo>
                          <a:pt x="3235" y="5350"/>
                          <a:pt x="3581" y="5284"/>
                          <a:pt x="3912" y="5148"/>
                        </a:cubicBezTo>
                        <a:cubicBezTo>
                          <a:pt x="4911" y="4732"/>
                          <a:pt x="5564" y="3758"/>
                          <a:pt x="5564" y="2675"/>
                        </a:cubicBezTo>
                        <a:cubicBezTo>
                          <a:pt x="5564" y="1197"/>
                          <a:pt x="4364" y="1"/>
                          <a:pt x="289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2" name="Google Shape;3627;p43">
                    <a:extLst>
                      <a:ext uri="{FF2B5EF4-FFF2-40B4-BE49-F238E27FC236}">
                        <a16:creationId xmlns:a16="http://schemas.microsoft.com/office/drawing/2014/main" id="{C2AD9EC3-43C9-4799-8E92-927E44D84F69}"/>
                      </a:ext>
                    </a:extLst>
                  </p:cNvPr>
                  <p:cNvSpPr/>
                  <p:nvPr/>
                </p:nvSpPr>
                <p:spPr>
                  <a:xfrm>
                    <a:off x="1161636" y="4073229"/>
                    <a:ext cx="146334" cy="164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534" h="34405" fill="none" extrusionOk="0">
                        <a:moveTo>
                          <a:pt x="0" y="34404"/>
                        </a:moveTo>
                        <a:lnTo>
                          <a:pt x="12611" y="34404"/>
                        </a:lnTo>
                        <a:cubicBezTo>
                          <a:pt x="15705" y="34404"/>
                          <a:pt x="16325" y="30939"/>
                          <a:pt x="16325" y="30939"/>
                        </a:cubicBezTo>
                        <a:lnTo>
                          <a:pt x="16325" y="7957"/>
                        </a:lnTo>
                        <a:lnTo>
                          <a:pt x="30534" y="7957"/>
                        </a:lnTo>
                        <a:lnTo>
                          <a:pt x="30534" y="1"/>
                        </a:lnTo>
                      </a:path>
                    </a:pathLst>
                  </a:custGeom>
                  <a:grpFill/>
                  <a:ln w="9525" cap="rnd" cmpd="sng">
                    <a:solidFill>
                      <a:srgbClr val="CFD9E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38" name="Google Shape;3629;p43">
                  <a:extLst>
                    <a:ext uri="{FF2B5EF4-FFF2-40B4-BE49-F238E27FC236}">
                      <a16:creationId xmlns:a16="http://schemas.microsoft.com/office/drawing/2014/main" id="{DF3BF677-759F-44F4-8259-B8260619A026}"/>
                    </a:ext>
                  </a:extLst>
                </p:cNvPr>
                <p:cNvSpPr/>
                <p:nvPr/>
              </p:nvSpPr>
              <p:spPr>
                <a:xfrm>
                  <a:off x="823217" y="4338155"/>
                  <a:ext cx="175651" cy="153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648" h="1" fill="none" extrusionOk="0">
                      <a:moveTo>
                        <a:pt x="36648" y="0"/>
                      </a:moveTo>
                      <a:lnTo>
                        <a:pt x="1" y="0"/>
                      </a:lnTo>
                    </a:path>
                  </a:pathLst>
                </a:custGeom>
                <a:grpFill/>
                <a:ln w="9525" cap="rnd" cmpd="sng">
                  <a:solidFill>
                    <a:srgbClr val="CFD9E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2" name="Google Shape;3632;p43">
                <a:extLst>
                  <a:ext uri="{FF2B5EF4-FFF2-40B4-BE49-F238E27FC236}">
                    <a16:creationId xmlns:a16="http://schemas.microsoft.com/office/drawing/2014/main" id="{7B3575CA-665F-466B-A495-377ABEB58895}"/>
                  </a:ext>
                </a:extLst>
              </p:cNvPr>
              <p:cNvGrpSpPr/>
              <p:nvPr/>
            </p:nvGrpSpPr>
            <p:grpSpPr>
              <a:xfrm>
                <a:off x="1501054" y="3597964"/>
                <a:ext cx="561288" cy="266446"/>
                <a:chOff x="1501054" y="3597964"/>
                <a:chExt cx="561288" cy="266446"/>
              </a:xfrm>
              <a:grpFill/>
            </p:grpSpPr>
            <p:sp>
              <p:nvSpPr>
                <p:cNvPr id="35" name="Google Shape;3635;p43">
                  <a:extLst>
                    <a:ext uri="{FF2B5EF4-FFF2-40B4-BE49-F238E27FC236}">
                      <a16:creationId xmlns:a16="http://schemas.microsoft.com/office/drawing/2014/main" id="{D271325B-6AAB-4FF9-97D8-15942F1BD800}"/>
                    </a:ext>
                  </a:extLst>
                </p:cNvPr>
                <p:cNvSpPr/>
                <p:nvPr/>
              </p:nvSpPr>
              <p:spPr>
                <a:xfrm>
                  <a:off x="2035677" y="3597964"/>
                  <a:ext cx="26665" cy="256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564" h="5349" extrusionOk="0">
                      <a:moveTo>
                        <a:pt x="2886" y="0"/>
                      </a:moveTo>
                      <a:cubicBezTo>
                        <a:pt x="1806" y="0"/>
                        <a:pt x="828" y="650"/>
                        <a:pt x="416" y="1649"/>
                      </a:cubicBezTo>
                      <a:cubicBezTo>
                        <a:pt x="0" y="2649"/>
                        <a:pt x="230" y="3802"/>
                        <a:pt x="996" y="4564"/>
                      </a:cubicBezTo>
                      <a:cubicBezTo>
                        <a:pt x="1506" y="5076"/>
                        <a:pt x="2190" y="5349"/>
                        <a:pt x="2887" y="5349"/>
                      </a:cubicBezTo>
                      <a:cubicBezTo>
                        <a:pt x="3232" y="5349"/>
                        <a:pt x="3580" y="5282"/>
                        <a:pt x="3911" y="5144"/>
                      </a:cubicBezTo>
                      <a:cubicBezTo>
                        <a:pt x="4911" y="4732"/>
                        <a:pt x="5560" y="3758"/>
                        <a:pt x="5563" y="2674"/>
                      </a:cubicBezTo>
                      <a:cubicBezTo>
                        <a:pt x="5560" y="1197"/>
                        <a:pt x="4363" y="0"/>
                        <a:pt x="28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31" name="Google Shape;3638;p43">
                  <a:extLst>
                    <a:ext uri="{FF2B5EF4-FFF2-40B4-BE49-F238E27FC236}">
                      <a16:creationId xmlns:a16="http://schemas.microsoft.com/office/drawing/2014/main" id="{B7981648-9B48-41EF-A5ED-5707F312AB97}"/>
                    </a:ext>
                  </a:extLst>
                </p:cNvPr>
                <p:cNvGrpSpPr/>
                <p:nvPr/>
              </p:nvGrpSpPr>
              <p:grpSpPr>
                <a:xfrm>
                  <a:off x="1501054" y="3614059"/>
                  <a:ext cx="204490" cy="250351"/>
                  <a:chOff x="1501054" y="3614059"/>
                  <a:chExt cx="204490" cy="250351"/>
                </a:xfrm>
                <a:grpFill/>
              </p:grpSpPr>
              <p:sp>
                <p:nvSpPr>
                  <p:cNvPr id="32" name="Google Shape;3639;p43">
                    <a:extLst>
                      <a:ext uri="{FF2B5EF4-FFF2-40B4-BE49-F238E27FC236}">
                        <a16:creationId xmlns:a16="http://schemas.microsoft.com/office/drawing/2014/main" id="{AC542955-9270-4077-B04A-CF459FB356E6}"/>
                      </a:ext>
                    </a:extLst>
                  </p:cNvPr>
                  <p:cNvSpPr/>
                  <p:nvPr/>
                </p:nvSpPr>
                <p:spPr>
                  <a:xfrm>
                    <a:off x="1516351" y="3614059"/>
                    <a:ext cx="189193" cy="2503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210" h="38848" fill="none" extrusionOk="0">
                        <a:moveTo>
                          <a:pt x="29209" y="1"/>
                        </a:moveTo>
                        <a:lnTo>
                          <a:pt x="17922" y="1"/>
                        </a:lnTo>
                        <a:cubicBezTo>
                          <a:pt x="14829" y="1"/>
                          <a:pt x="14209" y="3466"/>
                          <a:pt x="14209" y="3466"/>
                        </a:cubicBezTo>
                        <a:lnTo>
                          <a:pt x="14209" y="26448"/>
                        </a:lnTo>
                        <a:lnTo>
                          <a:pt x="0" y="26448"/>
                        </a:lnTo>
                        <a:lnTo>
                          <a:pt x="0" y="38848"/>
                        </a:lnTo>
                      </a:path>
                    </a:pathLst>
                  </a:custGeom>
                  <a:grpFill/>
                  <a:ln w="9525" cap="rnd" cmpd="sng">
                    <a:solidFill>
                      <a:srgbClr val="CFD9E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33" name="Google Shape;3640;p43">
                    <a:extLst>
                      <a:ext uri="{FF2B5EF4-FFF2-40B4-BE49-F238E27FC236}">
                        <a16:creationId xmlns:a16="http://schemas.microsoft.com/office/drawing/2014/main" id="{8191CBBD-6A39-48C6-817C-8D26B1ECC411}"/>
                      </a:ext>
                    </a:extLst>
                  </p:cNvPr>
                  <p:cNvSpPr/>
                  <p:nvPr/>
                </p:nvSpPr>
                <p:spPr>
                  <a:xfrm>
                    <a:off x="1501054" y="3829092"/>
                    <a:ext cx="26646" cy="256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0" h="5350" extrusionOk="0">
                        <a:moveTo>
                          <a:pt x="2886" y="0"/>
                        </a:moveTo>
                        <a:cubicBezTo>
                          <a:pt x="1806" y="0"/>
                          <a:pt x="828" y="653"/>
                          <a:pt x="416" y="1653"/>
                        </a:cubicBezTo>
                        <a:cubicBezTo>
                          <a:pt x="0" y="2652"/>
                          <a:pt x="230" y="3801"/>
                          <a:pt x="996" y="4567"/>
                        </a:cubicBezTo>
                        <a:cubicBezTo>
                          <a:pt x="1507" y="5078"/>
                          <a:pt x="2192" y="5350"/>
                          <a:pt x="2890" y="5350"/>
                        </a:cubicBezTo>
                        <a:cubicBezTo>
                          <a:pt x="3234" y="5350"/>
                          <a:pt x="3581" y="5283"/>
                          <a:pt x="3911" y="5147"/>
                        </a:cubicBezTo>
                        <a:cubicBezTo>
                          <a:pt x="4910" y="4731"/>
                          <a:pt x="5560" y="3757"/>
                          <a:pt x="5560" y="2678"/>
                        </a:cubicBezTo>
                        <a:cubicBezTo>
                          <a:pt x="5560" y="1200"/>
                          <a:pt x="4363" y="0"/>
                          <a:pt x="2886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grpSp>
            <p:nvGrpSpPr>
              <p:cNvPr id="13" name="Google Shape;3641;p43">
                <a:extLst>
                  <a:ext uri="{FF2B5EF4-FFF2-40B4-BE49-F238E27FC236}">
                    <a16:creationId xmlns:a16="http://schemas.microsoft.com/office/drawing/2014/main" id="{2AC50AD2-468E-460A-87D3-911583B28C24}"/>
                  </a:ext>
                </a:extLst>
              </p:cNvPr>
              <p:cNvGrpSpPr/>
              <p:nvPr/>
            </p:nvGrpSpPr>
            <p:grpSpPr>
              <a:xfrm>
                <a:off x="725054" y="3827560"/>
                <a:ext cx="532882" cy="285069"/>
                <a:chOff x="725054" y="3827560"/>
                <a:chExt cx="532882" cy="285069"/>
              </a:xfrm>
              <a:grpFill/>
            </p:grpSpPr>
            <p:grpSp>
              <p:nvGrpSpPr>
                <p:cNvPr id="14" name="Google Shape;3642;p43">
                  <a:extLst>
                    <a:ext uri="{FF2B5EF4-FFF2-40B4-BE49-F238E27FC236}">
                      <a16:creationId xmlns:a16="http://schemas.microsoft.com/office/drawing/2014/main" id="{10E0CE97-6825-4767-914F-DBAE28741EE1}"/>
                    </a:ext>
                  </a:extLst>
                </p:cNvPr>
                <p:cNvGrpSpPr/>
                <p:nvPr/>
              </p:nvGrpSpPr>
              <p:grpSpPr>
                <a:xfrm>
                  <a:off x="725054" y="4087003"/>
                  <a:ext cx="181284" cy="25626"/>
                  <a:chOff x="725054" y="4087003"/>
                  <a:chExt cx="181284" cy="25626"/>
                </a:xfrm>
                <a:grpFill/>
              </p:grpSpPr>
              <p:sp>
                <p:nvSpPr>
                  <p:cNvPr id="26" name="Google Shape;3643;p43">
                    <a:extLst>
                      <a:ext uri="{FF2B5EF4-FFF2-40B4-BE49-F238E27FC236}">
                        <a16:creationId xmlns:a16="http://schemas.microsoft.com/office/drawing/2014/main" id="{EAA86D13-B00D-4A55-AA8D-D5317578BA5E}"/>
                      </a:ext>
                    </a:extLst>
                  </p:cNvPr>
                  <p:cNvSpPr/>
                  <p:nvPr/>
                </p:nvSpPr>
                <p:spPr>
                  <a:xfrm>
                    <a:off x="746733" y="4100331"/>
                    <a:ext cx="159605" cy="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303" h="1" fill="none" extrusionOk="0">
                        <a:moveTo>
                          <a:pt x="1" y="1"/>
                        </a:moveTo>
                        <a:lnTo>
                          <a:pt x="33303" y="1"/>
                        </a:lnTo>
                      </a:path>
                    </a:pathLst>
                  </a:custGeom>
                  <a:grpFill/>
                  <a:ln w="9525" cap="rnd" cmpd="sng">
                    <a:solidFill>
                      <a:srgbClr val="CFD9E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dirty="0"/>
                  </a:p>
                </p:txBody>
              </p:sp>
              <p:sp>
                <p:nvSpPr>
                  <p:cNvPr id="27" name="Google Shape;3644;p43">
                    <a:extLst>
                      <a:ext uri="{FF2B5EF4-FFF2-40B4-BE49-F238E27FC236}">
                        <a16:creationId xmlns:a16="http://schemas.microsoft.com/office/drawing/2014/main" id="{389FFC1F-F46F-44C8-9D98-08486098AB94}"/>
                      </a:ext>
                    </a:extLst>
                  </p:cNvPr>
                  <p:cNvSpPr/>
                  <p:nvPr/>
                </p:nvSpPr>
                <p:spPr>
                  <a:xfrm>
                    <a:off x="725054" y="4087003"/>
                    <a:ext cx="26646" cy="256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0" h="5350" extrusionOk="0">
                        <a:moveTo>
                          <a:pt x="2674" y="0"/>
                        </a:moveTo>
                        <a:cubicBezTo>
                          <a:pt x="1197" y="0"/>
                          <a:pt x="0" y="1197"/>
                          <a:pt x="0" y="2674"/>
                        </a:cubicBezTo>
                        <a:cubicBezTo>
                          <a:pt x="0" y="3758"/>
                          <a:pt x="653" y="4732"/>
                          <a:pt x="1653" y="5147"/>
                        </a:cubicBezTo>
                        <a:cubicBezTo>
                          <a:pt x="1983" y="5284"/>
                          <a:pt x="2329" y="5350"/>
                          <a:pt x="2673" y="5350"/>
                        </a:cubicBezTo>
                        <a:cubicBezTo>
                          <a:pt x="3369" y="5350"/>
                          <a:pt x="4054" y="5078"/>
                          <a:pt x="4567" y="4567"/>
                        </a:cubicBezTo>
                        <a:cubicBezTo>
                          <a:pt x="5330" y="3801"/>
                          <a:pt x="5559" y="2649"/>
                          <a:pt x="5147" y="1653"/>
                        </a:cubicBezTo>
                        <a:cubicBezTo>
                          <a:pt x="4731" y="653"/>
                          <a:pt x="3757" y="0"/>
                          <a:pt x="267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5" name="Google Shape;3645;p43">
                  <a:extLst>
                    <a:ext uri="{FF2B5EF4-FFF2-40B4-BE49-F238E27FC236}">
                      <a16:creationId xmlns:a16="http://schemas.microsoft.com/office/drawing/2014/main" id="{8CC540D0-FEE1-43AE-915B-8C14A22AB0DC}"/>
                    </a:ext>
                  </a:extLst>
                </p:cNvPr>
                <p:cNvGrpSpPr/>
                <p:nvPr/>
              </p:nvGrpSpPr>
              <p:grpSpPr>
                <a:xfrm>
                  <a:off x="903340" y="3842857"/>
                  <a:ext cx="354596" cy="217131"/>
                  <a:chOff x="903340" y="3842857"/>
                  <a:chExt cx="354596" cy="217131"/>
                </a:xfrm>
                <a:grpFill/>
              </p:grpSpPr>
              <p:grpSp>
                <p:nvGrpSpPr>
                  <p:cNvPr id="19" name="Google Shape;3646;p43">
                    <a:extLst>
                      <a:ext uri="{FF2B5EF4-FFF2-40B4-BE49-F238E27FC236}">
                        <a16:creationId xmlns:a16="http://schemas.microsoft.com/office/drawing/2014/main" id="{19AC69AA-8CA3-4826-860A-6B0CCDEFB8CE}"/>
                      </a:ext>
                    </a:extLst>
                  </p:cNvPr>
                  <p:cNvGrpSpPr/>
                  <p:nvPr/>
                </p:nvGrpSpPr>
                <p:grpSpPr>
                  <a:xfrm>
                    <a:off x="1084172" y="3842857"/>
                    <a:ext cx="173764" cy="217131"/>
                    <a:chOff x="1084172" y="3842857"/>
                    <a:chExt cx="173764" cy="217131"/>
                  </a:xfrm>
                  <a:grpFill/>
                </p:grpSpPr>
                <p:grpSp>
                  <p:nvGrpSpPr>
                    <p:cNvPr id="22" name="Google Shape;3647;p43">
                      <a:extLst>
                        <a:ext uri="{FF2B5EF4-FFF2-40B4-BE49-F238E27FC236}">
                          <a16:creationId xmlns:a16="http://schemas.microsoft.com/office/drawing/2014/main" id="{B80DB457-A915-43AF-A74C-2982ED283DC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56862" y="3936509"/>
                      <a:ext cx="101073" cy="25622"/>
                      <a:chOff x="1156862" y="3936509"/>
                      <a:chExt cx="101073" cy="25622"/>
                    </a:xfrm>
                    <a:grpFill/>
                  </p:grpSpPr>
                  <p:sp>
                    <p:nvSpPr>
                      <p:cNvPr id="24" name="Google Shape;3648;p43">
                        <a:extLst>
                          <a:ext uri="{FF2B5EF4-FFF2-40B4-BE49-F238E27FC236}">
                            <a16:creationId xmlns:a16="http://schemas.microsoft.com/office/drawing/2014/main" id="{EC1817EE-09BD-4C22-B904-743BA90DAA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56862" y="3936509"/>
                        <a:ext cx="26651" cy="25622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5561" h="5349" extrusionOk="0">
                            <a:moveTo>
                              <a:pt x="2886" y="1"/>
                            </a:moveTo>
                            <a:cubicBezTo>
                              <a:pt x="1803" y="1"/>
                              <a:pt x="829" y="650"/>
                              <a:pt x="413" y="1649"/>
                            </a:cubicBezTo>
                            <a:cubicBezTo>
                              <a:pt x="1" y="2649"/>
                              <a:pt x="227" y="3798"/>
                              <a:pt x="993" y="4564"/>
                            </a:cubicBezTo>
                            <a:cubicBezTo>
                              <a:pt x="1505" y="5076"/>
                              <a:pt x="2189" y="5349"/>
                              <a:pt x="2884" y="5349"/>
                            </a:cubicBezTo>
                            <a:cubicBezTo>
                              <a:pt x="3229" y="5349"/>
                              <a:pt x="3576" y="5282"/>
                              <a:pt x="3908" y="5144"/>
                            </a:cubicBezTo>
                            <a:cubicBezTo>
                              <a:pt x="4907" y="4732"/>
                              <a:pt x="5560" y="3758"/>
                              <a:pt x="5560" y="2674"/>
                            </a:cubicBezTo>
                            <a:cubicBezTo>
                              <a:pt x="5560" y="1197"/>
                              <a:pt x="4364" y="1"/>
                              <a:pt x="2886" y="1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  <p:sp>
                    <p:nvSpPr>
                      <p:cNvPr id="25" name="Google Shape;3649;p43">
                        <a:extLst>
                          <a:ext uri="{FF2B5EF4-FFF2-40B4-BE49-F238E27FC236}">
                            <a16:creationId xmlns:a16="http://schemas.microsoft.com/office/drawing/2014/main" id="{C28EC3D3-509F-4BEE-9A3D-9D51C736D9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73592" y="3951414"/>
                        <a:ext cx="84343" cy="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17599" h="1" fill="none" extrusionOk="0">
                            <a:moveTo>
                              <a:pt x="17598" y="0"/>
                            </a:moveTo>
                            <a:lnTo>
                              <a:pt x="1" y="0"/>
                            </a:lnTo>
                          </a:path>
                        </a:pathLst>
                      </a:custGeom>
                      <a:grpFill/>
                      <a:ln w="9525" cap="rnd" cmpd="sng">
                        <a:solidFill>
                          <a:srgbClr val="CFD9E0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91425" tIns="91425" rIns="91425" bIns="91425" anchor="ctr" anchorCtr="0">
                        <a:noAutofit/>
                      </a:bodyPr>
                      <a:lstStyle/>
                      <a:p>
                        <a:pPr marL="0" lvl="0" indent="0" algn="l" rtl="0">
                          <a:spcBef>
                            <a:spcPts val="0"/>
                          </a:spcBef>
                          <a:spcAft>
                            <a:spcPts val="0"/>
                          </a:spcAft>
                          <a:buNone/>
                        </a:pPr>
                        <a:endParaRPr/>
                      </a:p>
                    </p:txBody>
                  </p:sp>
                </p:grpSp>
                <p:sp>
                  <p:nvSpPr>
                    <p:cNvPr id="23" name="Google Shape;3650;p43">
                      <a:extLst>
                        <a:ext uri="{FF2B5EF4-FFF2-40B4-BE49-F238E27FC236}">
                          <a16:creationId xmlns:a16="http://schemas.microsoft.com/office/drawing/2014/main" id="{C198FF2C-C6CB-4A7F-BDFB-9411A17F73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4172" y="3842857"/>
                      <a:ext cx="86476" cy="217131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8044" h="45330" fill="none" extrusionOk="0">
                          <a:moveTo>
                            <a:pt x="0" y="45330"/>
                          </a:moveTo>
                          <a:lnTo>
                            <a:pt x="12418" y="45330"/>
                          </a:lnTo>
                          <a:cubicBezTo>
                            <a:pt x="15150" y="45330"/>
                            <a:pt x="18043" y="42619"/>
                            <a:pt x="18043" y="35634"/>
                          </a:cubicBezTo>
                          <a:lnTo>
                            <a:pt x="18043" y="9697"/>
                          </a:lnTo>
                          <a:cubicBezTo>
                            <a:pt x="18043" y="2711"/>
                            <a:pt x="15150" y="1"/>
                            <a:pt x="12418" y="1"/>
                          </a:cubicBezTo>
                          <a:lnTo>
                            <a:pt x="1715" y="1"/>
                          </a:lnTo>
                        </a:path>
                      </a:pathLst>
                    </a:custGeom>
                    <a:grpFill/>
                    <a:ln w="9525" cap="rnd" cmpd="sng">
                      <a:solidFill>
                        <a:srgbClr val="CFD9E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21" name="Google Shape;3652;p43">
                    <a:extLst>
                      <a:ext uri="{FF2B5EF4-FFF2-40B4-BE49-F238E27FC236}">
                        <a16:creationId xmlns:a16="http://schemas.microsoft.com/office/drawing/2014/main" id="{2052B969-3376-4D16-B710-8A105261FD31}"/>
                      </a:ext>
                    </a:extLst>
                  </p:cNvPr>
                  <p:cNvSpPr/>
                  <p:nvPr/>
                </p:nvSpPr>
                <p:spPr>
                  <a:xfrm>
                    <a:off x="903340" y="3872662"/>
                    <a:ext cx="177888" cy="544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18" h="21447" extrusionOk="0">
                        <a:moveTo>
                          <a:pt x="4951" y="0"/>
                        </a:moveTo>
                        <a:cubicBezTo>
                          <a:pt x="2218" y="0"/>
                          <a:pt x="0" y="2678"/>
                          <a:pt x="0" y="5983"/>
                        </a:cubicBezTo>
                        <a:lnTo>
                          <a:pt x="0" y="15460"/>
                        </a:lnTo>
                        <a:cubicBezTo>
                          <a:pt x="0" y="18765"/>
                          <a:pt x="2215" y="21446"/>
                          <a:pt x="4951" y="21446"/>
                        </a:cubicBezTo>
                        <a:lnTo>
                          <a:pt x="32168" y="21446"/>
                        </a:lnTo>
                        <a:cubicBezTo>
                          <a:pt x="34900" y="21446"/>
                          <a:pt x="37118" y="18765"/>
                          <a:pt x="37118" y="15460"/>
                        </a:cubicBezTo>
                        <a:lnTo>
                          <a:pt x="37118" y="5983"/>
                        </a:lnTo>
                        <a:cubicBezTo>
                          <a:pt x="37118" y="2678"/>
                          <a:pt x="34900" y="0"/>
                          <a:pt x="32168" y="0"/>
                        </a:cubicBezTo>
                        <a:close/>
                      </a:path>
                    </a:pathLst>
                  </a:custGeom>
                  <a:grpFill/>
                  <a:ln w="9525" cap="flat" cmpd="sng">
                    <a:solidFill>
                      <a:srgbClr val="CFD9E0"/>
                    </a:solidFill>
                    <a:prstDash val="solid"/>
                    <a:miter lim="3647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rPr lang="el-GR" b="1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14%</a:t>
                    </a:r>
                    <a:endParaRPr b="1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6" name="Google Shape;3653;p43">
                  <a:extLst>
                    <a:ext uri="{FF2B5EF4-FFF2-40B4-BE49-F238E27FC236}">
                      <a16:creationId xmlns:a16="http://schemas.microsoft.com/office/drawing/2014/main" id="{6ACD0358-DC1F-4872-A26E-535437C9B2EF}"/>
                    </a:ext>
                  </a:extLst>
                </p:cNvPr>
                <p:cNvGrpSpPr/>
                <p:nvPr/>
              </p:nvGrpSpPr>
              <p:grpSpPr>
                <a:xfrm>
                  <a:off x="730434" y="3827560"/>
                  <a:ext cx="184085" cy="25626"/>
                  <a:chOff x="730434" y="3827560"/>
                  <a:chExt cx="184085" cy="25626"/>
                </a:xfrm>
                <a:grpFill/>
              </p:grpSpPr>
              <p:sp>
                <p:nvSpPr>
                  <p:cNvPr id="17" name="Google Shape;3654;p43">
                    <a:extLst>
                      <a:ext uri="{FF2B5EF4-FFF2-40B4-BE49-F238E27FC236}">
                        <a16:creationId xmlns:a16="http://schemas.microsoft.com/office/drawing/2014/main" id="{B1F3EA2E-3ECA-4985-8ACC-29DE873A9B06}"/>
                      </a:ext>
                    </a:extLst>
                  </p:cNvPr>
                  <p:cNvSpPr/>
                  <p:nvPr/>
                </p:nvSpPr>
                <p:spPr>
                  <a:xfrm>
                    <a:off x="730434" y="3827560"/>
                    <a:ext cx="26646" cy="256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560" h="5350" extrusionOk="0">
                        <a:moveTo>
                          <a:pt x="2674" y="1"/>
                        </a:moveTo>
                        <a:cubicBezTo>
                          <a:pt x="1197" y="1"/>
                          <a:pt x="0" y="1197"/>
                          <a:pt x="0" y="2675"/>
                        </a:cubicBezTo>
                        <a:cubicBezTo>
                          <a:pt x="0" y="3758"/>
                          <a:pt x="653" y="4732"/>
                          <a:pt x="1653" y="5144"/>
                        </a:cubicBezTo>
                        <a:cubicBezTo>
                          <a:pt x="1984" y="5282"/>
                          <a:pt x="2331" y="5349"/>
                          <a:pt x="2676" y="5349"/>
                        </a:cubicBezTo>
                        <a:cubicBezTo>
                          <a:pt x="3371" y="5349"/>
                          <a:pt x="4055" y="5077"/>
                          <a:pt x="4567" y="4564"/>
                        </a:cubicBezTo>
                        <a:cubicBezTo>
                          <a:pt x="5330" y="3802"/>
                          <a:pt x="5559" y="2649"/>
                          <a:pt x="5147" y="1650"/>
                        </a:cubicBezTo>
                        <a:cubicBezTo>
                          <a:pt x="4731" y="650"/>
                          <a:pt x="3757" y="1"/>
                          <a:pt x="2674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8" name="Google Shape;3655;p43">
                    <a:extLst>
                      <a:ext uri="{FF2B5EF4-FFF2-40B4-BE49-F238E27FC236}">
                        <a16:creationId xmlns:a16="http://schemas.microsoft.com/office/drawing/2014/main" id="{4C114E0A-AC33-44C4-BB04-761F34A257F6}"/>
                      </a:ext>
                    </a:extLst>
                  </p:cNvPr>
                  <p:cNvSpPr/>
                  <p:nvPr/>
                </p:nvSpPr>
                <p:spPr>
                  <a:xfrm>
                    <a:off x="752129" y="3831601"/>
                    <a:ext cx="162390" cy="112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018" h="1" fill="none" extrusionOk="0">
                        <a:moveTo>
                          <a:pt x="35017" y="1"/>
                        </a:moveTo>
                        <a:lnTo>
                          <a:pt x="1" y="1"/>
                        </a:lnTo>
                      </a:path>
                    </a:pathLst>
                  </a:custGeom>
                  <a:grpFill/>
                  <a:ln w="9525" cap="rnd" cmpd="sng">
                    <a:solidFill>
                      <a:srgbClr val="CFD9E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grpSp>
        <p:nvGrpSpPr>
          <p:cNvPr id="91" name="Google Shape;1015;p41">
            <a:extLst>
              <a:ext uri="{FF2B5EF4-FFF2-40B4-BE49-F238E27FC236}">
                <a16:creationId xmlns:a16="http://schemas.microsoft.com/office/drawing/2014/main" id="{3E368AE6-B4A5-429F-B3FD-EE8D928EA8DD}"/>
              </a:ext>
            </a:extLst>
          </p:cNvPr>
          <p:cNvGrpSpPr/>
          <p:nvPr/>
        </p:nvGrpSpPr>
        <p:grpSpPr>
          <a:xfrm>
            <a:off x="3905796" y="2200744"/>
            <a:ext cx="1195694" cy="1157037"/>
            <a:chOff x="5080188" y="927900"/>
            <a:chExt cx="961200" cy="961200"/>
          </a:xfrm>
          <a:gradFill>
            <a:gsLst>
              <a:gs pos="24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</p:grpSpPr>
        <p:sp>
          <p:nvSpPr>
            <p:cNvPr id="92" name="Google Shape;1016;p41">
              <a:extLst>
                <a:ext uri="{FF2B5EF4-FFF2-40B4-BE49-F238E27FC236}">
                  <a16:creationId xmlns:a16="http://schemas.microsoft.com/office/drawing/2014/main" id="{2784FF91-91F6-4E9A-9743-13AE3A840AE8}"/>
                </a:ext>
              </a:extLst>
            </p:cNvPr>
            <p:cNvSpPr/>
            <p:nvPr/>
          </p:nvSpPr>
          <p:spPr>
            <a:xfrm>
              <a:off x="5201900" y="1050116"/>
              <a:ext cx="716700" cy="716700"/>
            </a:xfrm>
            <a:prstGeom prst="donut">
              <a:avLst>
                <a:gd name="adj" fmla="val 4716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017;p41">
              <a:extLst>
                <a:ext uri="{FF2B5EF4-FFF2-40B4-BE49-F238E27FC236}">
                  <a16:creationId xmlns:a16="http://schemas.microsoft.com/office/drawing/2014/main" id="{7827C078-B6BF-462A-9F3C-68BB1BA52BB7}"/>
                </a:ext>
              </a:extLst>
            </p:cNvPr>
            <p:cNvSpPr/>
            <p:nvPr/>
          </p:nvSpPr>
          <p:spPr>
            <a:xfrm>
              <a:off x="5269594" y="1117818"/>
              <a:ext cx="581100" cy="581100"/>
            </a:xfrm>
            <a:prstGeom prst="donut">
              <a:avLst>
                <a:gd name="adj" fmla="val 5814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18;p41">
              <a:extLst>
                <a:ext uri="{FF2B5EF4-FFF2-40B4-BE49-F238E27FC236}">
                  <a16:creationId xmlns:a16="http://schemas.microsoft.com/office/drawing/2014/main" id="{FCB919E8-A494-42C7-B811-4EE802D63A22}"/>
                </a:ext>
              </a:extLst>
            </p:cNvPr>
            <p:cNvSpPr/>
            <p:nvPr/>
          </p:nvSpPr>
          <p:spPr>
            <a:xfrm>
              <a:off x="5339279" y="1187526"/>
              <a:ext cx="441900" cy="441600"/>
            </a:xfrm>
            <a:prstGeom prst="donut">
              <a:avLst>
                <a:gd name="adj" fmla="val 7648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019;p41">
              <a:extLst>
                <a:ext uri="{FF2B5EF4-FFF2-40B4-BE49-F238E27FC236}">
                  <a16:creationId xmlns:a16="http://schemas.microsoft.com/office/drawing/2014/main" id="{F68078A4-60C3-42B5-826D-5B3222104023}"/>
                </a:ext>
              </a:extLst>
            </p:cNvPr>
            <p:cNvSpPr/>
            <p:nvPr/>
          </p:nvSpPr>
          <p:spPr>
            <a:xfrm>
              <a:off x="5414892" y="1263155"/>
              <a:ext cx="290700" cy="290700"/>
            </a:xfrm>
            <a:prstGeom prst="donut">
              <a:avLst>
                <a:gd name="adj" fmla="val 10182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020;p41">
              <a:extLst>
                <a:ext uri="{FF2B5EF4-FFF2-40B4-BE49-F238E27FC236}">
                  <a16:creationId xmlns:a16="http://schemas.microsoft.com/office/drawing/2014/main" id="{F814D581-2AD7-4BA9-9C9C-C67D3261C044}"/>
                </a:ext>
              </a:extLst>
            </p:cNvPr>
            <p:cNvSpPr/>
            <p:nvPr/>
          </p:nvSpPr>
          <p:spPr>
            <a:xfrm rot="-3809958">
              <a:off x="5202435" y="1050148"/>
              <a:ext cx="716705" cy="716705"/>
            </a:xfrm>
            <a:prstGeom prst="blockArc">
              <a:avLst>
                <a:gd name="adj1" fmla="val 5266439"/>
                <a:gd name="adj2" fmla="val 19995741"/>
                <a:gd name="adj3" fmla="val 4692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021;p41">
              <a:extLst>
                <a:ext uri="{FF2B5EF4-FFF2-40B4-BE49-F238E27FC236}">
                  <a16:creationId xmlns:a16="http://schemas.microsoft.com/office/drawing/2014/main" id="{408FD36D-3896-46B3-80A1-158BC37D39B3}"/>
                </a:ext>
              </a:extLst>
            </p:cNvPr>
            <p:cNvSpPr/>
            <p:nvPr/>
          </p:nvSpPr>
          <p:spPr>
            <a:xfrm rot="-3906059">
              <a:off x="5269616" y="1117617"/>
              <a:ext cx="581445" cy="581445"/>
            </a:xfrm>
            <a:prstGeom prst="blockArc">
              <a:avLst>
                <a:gd name="adj1" fmla="val 3085776"/>
                <a:gd name="adj2" fmla="val 20100839"/>
                <a:gd name="adj3" fmla="val 5564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022;p41">
              <a:extLst>
                <a:ext uri="{FF2B5EF4-FFF2-40B4-BE49-F238E27FC236}">
                  <a16:creationId xmlns:a16="http://schemas.microsoft.com/office/drawing/2014/main" id="{1A4678B4-1B2B-47AF-B609-D56744F29778}"/>
                </a:ext>
              </a:extLst>
            </p:cNvPr>
            <p:cNvSpPr/>
            <p:nvPr/>
          </p:nvSpPr>
          <p:spPr>
            <a:xfrm rot="-4222340">
              <a:off x="5339825" y="1187386"/>
              <a:ext cx="442087" cy="442087"/>
            </a:xfrm>
            <a:prstGeom prst="blockArc">
              <a:avLst>
                <a:gd name="adj1" fmla="val 8884448"/>
                <a:gd name="adj2" fmla="val 20414899"/>
                <a:gd name="adj3" fmla="val 7688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023;p41">
              <a:extLst>
                <a:ext uri="{FF2B5EF4-FFF2-40B4-BE49-F238E27FC236}">
                  <a16:creationId xmlns:a16="http://schemas.microsoft.com/office/drawing/2014/main" id="{348A0DB1-B92E-46AA-BEFB-7F5E519D7EC2}"/>
                </a:ext>
              </a:extLst>
            </p:cNvPr>
            <p:cNvSpPr/>
            <p:nvPr/>
          </p:nvSpPr>
          <p:spPr>
            <a:xfrm rot="-4538880">
              <a:off x="5414922" y="1262925"/>
              <a:ext cx="290465" cy="290465"/>
            </a:xfrm>
            <a:prstGeom prst="blockArc">
              <a:avLst>
                <a:gd name="adj1" fmla="val 6490304"/>
                <a:gd name="adj2" fmla="val 20700625"/>
                <a:gd name="adj3" fmla="val 10156"/>
              </a:avLst>
            </a:pr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" name="Google Shape;431;p30">
            <a:extLst>
              <a:ext uri="{FF2B5EF4-FFF2-40B4-BE49-F238E27FC236}">
                <a16:creationId xmlns:a16="http://schemas.microsoft.com/office/drawing/2014/main" id="{C3C57A48-24C1-4509-9860-C6644DC63180}"/>
              </a:ext>
            </a:extLst>
          </p:cNvPr>
          <p:cNvSpPr txBox="1"/>
          <p:nvPr/>
        </p:nvSpPr>
        <p:spPr>
          <a:xfrm flipH="1">
            <a:off x="444565" y="1392333"/>
            <a:ext cx="1479316" cy="5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1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Συμμετέχοντες</a:t>
            </a:r>
            <a:endParaRPr sz="11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sp>
        <p:nvSpPr>
          <p:cNvPr id="101" name="Google Shape;431;p30">
            <a:extLst>
              <a:ext uri="{FF2B5EF4-FFF2-40B4-BE49-F238E27FC236}">
                <a16:creationId xmlns:a16="http://schemas.microsoft.com/office/drawing/2014/main" id="{916F3972-646A-4BD8-9E7A-3171AF98E2CB}"/>
              </a:ext>
            </a:extLst>
          </p:cNvPr>
          <p:cNvSpPr txBox="1"/>
          <p:nvPr/>
        </p:nvSpPr>
        <p:spPr>
          <a:xfrm flipH="1">
            <a:off x="118996" y="1996828"/>
            <a:ext cx="1581359" cy="775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graphicFrame>
        <p:nvGraphicFramePr>
          <p:cNvPr id="102" name="Πίνακας 101">
            <a:extLst>
              <a:ext uri="{FF2B5EF4-FFF2-40B4-BE49-F238E27FC236}">
                <a16:creationId xmlns:a16="http://schemas.microsoft.com/office/drawing/2014/main" id="{3E576D6C-46F5-4644-9995-A345AF0874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088495"/>
              </p:ext>
            </p:extLst>
          </p:nvPr>
        </p:nvGraphicFramePr>
        <p:xfrm>
          <a:off x="560670" y="1920467"/>
          <a:ext cx="1180432" cy="724453"/>
        </p:xfrm>
        <a:graphic>
          <a:graphicData uri="http://schemas.openxmlformats.org/drawingml/2006/table">
            <a:tbl>
              <a:tblPr firstRow="1" firstCol="1" bandRow="1"/>
              <a:tblGrid>
                <a:gridCol w="628358">
                  <a:extLst>
                    <a:ext uri="{9D8B030D-6E8A-4147-A177-3AD203B41FA5}">
                      <a16:colId xmlns:a16="http://schemas.microsoft.com/office/drawing/2014/main" val="80834069"/>
                    </a:ext>
                  </a:extLst>
                </a:gridCol>
                <a:gridCol w="552074">
                  <a:extLst>
                    <a:ext uri="{9D8B030D-6E8A-4147-A177-3AD203B41FA5}">
                      <a16:colId xmlns:a16="http://schemas.microsoft.com/office/drawing/2014/main" val="3536335438"/>
                    </a:ext>
                  </a:extLst>
                </a:gridCol>
              </a:tblGrid>
              <a:tr h="269684">
                <a:tc rowSpan="3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Ηλικία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18-28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164060"/>
                  </a:ext>
                </a:extLst>
              </a:tr>
              <a:tr h="179381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28-42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160735"/>
                  </a:ext>
                </a:extLst>
              </a:tr>
              <a:tr h="229280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42-57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6807637"/>
                  </a:ext>
                </a:extLst>
              </a:tr>
            </a:tbl>
          </a:graphicData>
        </a:graphic>
      </p:graphicFrame>
      <p:sp>
        <p:nvSpPr>
          <p:cNvPr id="103" name="Google Shape;3652;p43">
            <a:extLst>
              <a:ext uri="{FF2B5EF4-FFF2-40B4-BE49-F238E27FC236}">
                <a16:creationId xmlns:a16="http://schemas.microsoft.com/office/drawing/2014/main" id="{8E1BDDCB-2119-4CC5-9043-41F1CD1C981C}"/>
              </a:ext>
            </a:extLst>
          </p:cNvPr>
          <p:cNvSpPr/>
          <p:nvPr/>
        </p:nvSpPr>
        <p:spPr>
          <a:xfrm>
            <a:off x="2460630" y="2192445"/>
            <a:ext cx="687029" cy="218017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17%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Google Shape;3652;p43">
            <a:extLst>
              <a:ext uri="{FF2B5EF4-FFF2-40B4-BE49-F238E27FC236}">
                <a16:creationId xmlns:a16="http://schemas.microsoft.com/office/drawing/2014/main" id="{BF3F5639-96F0-4637-BCB9-F028FB32B494}"/>
              </a:ext>
            </a:extLst>
          </p:cNvPr>
          <p:cNvSpPr/>
          <p:nvPr/>
        </p:nvSpPr>
        <p:spPr>
          <a:xfrm>
            <a:off x="2469309" y="1941263"/>
            <a:ext cx="687029" cy="218017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69%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Google Shape;3655;p43">
            <a:extLst>
              <a:ext uri="{FF2B5EF4-FFF2-40B4-BE49-F238E27FC236}">
                <a16:creationId xmlns:a16="http://schemas.microsoft.com/office/drawing/2014/main" id="{00EF16C4-085B-4CAE-A684-D7C2EBC5D7C4}"/>
              </a:ext>
            </a:extLst>
          </p:cNvPr>
          <p:cNvSpPr/>
          <p:nvPr/>
        </p:nvSpPr>
        <p:spPr>
          <a:xfrm flipV="1">
            <a:off x="1828734" y="2097446"/>
            <a:ext cx="648161" cy="261928"/>
          </a:xfrm>
          <a:custGeom>
            <a:avLst/>
            <a:gdLst/>
            <a:ahLst/>
            <a:cxnLst/>
            <a:rect l="l" t="t" r="r" b="b"/>
            <a:pathLst>
              <a:path w="35018" h="1" fill="none" extrusionOk="0">
                <a:moveTo>
                  <a:pt x="35017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3644;p43">
            <a:extLst>
              <a:ext uri="{FF2B5EF4-FFF2-40B4-BE49-F238E27FC236}">
                <a16:creationId xmlns:a16="http://schemas.microsoft.com/office/drawing/2014/main" id="{A818DF83-8BFB-43F7-A947-6B97108E2E1A}"/>
              </a:ext>
            </a:extLst>
          </p:cNvPr>
          <p:cNvSpPr/>
          <p:nvPr/>
        </p:nvSpPr>
        <p:spPr>
          <a:xfrm>
            <a:off x="1798703" y="2028982"/>
            <a:ext cx="102911" cy="104216"/>
          </a:xfrm>
          <a:custGeom>
            <a:avLst/>
            <a:gdLst/>
            <a:ahLst/>
            <a:cxnLst/>
            <a:rect l="l" t="t" r="r" b="b"/>
            <a:pathLst>
              <a:path w="5560" h="5350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3758"/>
                  <a:pt x="653" y="4732"/>
                  <a:pt x="1653" y="5147"/>
                </a:cubicBezTo>
                <a:cubicBezTo>
                  <a:pt x="1983" y="5284"/>
                  <a:pt x="2329" y="5350"/>
                  <a:pt x="2673" y="5350"/>
                </a:cubicBezTo>
                <a:cubicBezTo>
                  <a:pt x="3369" y="5350"/>
                  <a:pt x="4054" y="5078"/>
                  <a:pt x="4567" y="4567"/>
                </a:cubicBezTo>
                <a:cubicBezTo>
                  <a:pt x="5330" y="3801"/>
                  <a:pt x="5559" y="2649"/>
                  <a:pt x="5147" y="1653"/>
                </a:cubicBezTo>
                <a:cubicBezTo>
                  <a:pt x="4731" y="653"/>
                  <a:pt x="3757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3644;p43">
            <a:extLst>
              <a:ext uri="{FF2B5EF4-FFF2-40B4-BE49-F238E27FC236}">
                <a16:creationId xmlns:a16="http://schemas.microsoft.com/office/drawing/2014/main" id="{7F52EF96-3015-465C-8C05-687A0EF4A094}"/>
              </a:ext>
            </a:extLst>
          </p:cNvPr>
          <p:cNvSpPr/>
          <p:nvPr/>
        </p:nvSpPr>
        <p:spPr>
          <a:xfrm>
            <a:off x="1795604" y="2518746"/>
            <a:ext cx="102911" cy="104216"/>
          </a:xfrm>
          <a:custGeom>
            <a:avLst/>
            <a:gdLst/>
            <a:ahLst/>
            <a:cxnLst/>
            <a:rect l="l" t="t" r="r" b="b"/>
            <a:pathLst>
              <a:path w="5560" h="5350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3758"/>
                  <a:pt x="653" y="4732"/>
                  <a:pt x="1653" y="5147"/>
                </a:cubicBezTo>
                <a:cubicBezTo>
                  <a:pt x="1983" y="5284"/>
                  <a:pt x="2329" y="5350"/>
                  <a:pt x="2673" y="5350"/>
                </a:cubicBezTo>
                <a:cubicBezTo>
                  <a:pt x="3369" y="5350"/>
                  <a:pt x="4054" y="5078"/>
                  <a:pt x="4567" y="4567"/>
                </a:cubicBezTo>
                <a:cubicBezTo>
                  <a:pt x="5330" y="3801"/>
                  <a:pt x="5559" y="2649"/>
                  <a:pt x="5147" y="1653"/>
                </a:cubicBezTo>
                <a:cubicBezTo>
                  <a:pt x="4731" y="653"/>
                  <a:pt x="3757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3655;p43">
            <a:extLst>
              <a:ext uri="{FF2B5EF4-FFF2-40B4-BE49-F238E27FC236}">
                <a16:creationId xmlns:a16="http://schemas.microsoft.com/office/drawing/2014/main" id="{E7D13FFA-A123-44B5-A74B-5BE29EB94311}"/>
              </a:ext>
            </a:extLst>
          </p:cNvPr>
          <p:cNvSpPr/>
          <p:nvPr/>
        </p:nvSpPr>
        <p:spPr>
          <a:xfrm>
            <a:off x="1885351" y="2515557"/>
            <a:ext cx="594850" cy="64106"/>
          </a:xfrm>
          <a:custGeom>
            <a:avLst/>
            <a:gdLst/>
            <a:ahLst/>
            <a:cxnLst/>
            <a:rect l="l" t="t" r="r" b="b"/>
            <a:pathLst>
              <a:path w="35018" h="1" fill="none" extrusionOk="0">
                <a:moveTo>
                  <a:pt x="35017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3652;p43">
            <a:extLst>
              <a:ext uri="{FF2B5EF4-FFF2-40B4-BE49-F238E27FC236}">
                <a16:creationId xmlns:a16="http://schemas.microsoft.com/office/drawing/2014/main" id="{08000DC9-A61B-416B-9ECB-F082E9D281E1}"/>
              </a:ext>
            </a:extLst>
          </p:cNvPr>
          <p:cNvSpPr/>
          <p:nvPr/>
        </p:nvSpPr>
        <p:spPr>
          <a:xfrm>
            <a:off x="2460629" y="3258628"/>
            <a:ext cx="687029" cy="221482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28%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Google Shape;3652;p43">
            <a:extLst>
              <a:ext uri="{FF2B5EF4-FFF2-40B4-BE49-F238E27FC236}">
                <a16:creationId xmlns:a16="http://schemas.microsoft.com/office/drawing/2014/main" id="{C7EB5D23-55F8-440E-9265-DC6DB8F4FBEA}"/>
              </a:ext>
            </a:extLst>
          </p:cNvPr>
          <p:cNvSpPr/>
          <p:nvPr/>
        </p:nvSpPr>
        <p:spPr>
          <a:xfrm>
            <a:off x="2460628" y="2993031"/>
            <a:ext cx="687029" cy="221482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72%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Google Shape;3643;p43">
            <a:extLst>
              <a:ext uri="{FF2B5EF4-FFF2-40B4-BE49-F238E27FC236}">
                <a16:creationId xmlns:a16="http://schemas.microsoft.com/office/drawing/2014/main" id="{A40E5FA2-6C53-4F2B-95EC-4BF0FB863E93}"/>
              </a:ext>
            </a:extLst>
          </p:cNvPr>
          <p:cNvSpPr/>
          <p:nvPr/>
        </p:nvSpPr>
        <p:spPr>
          <a:xfrm>
            <a:off x="1861913" y="3113164"/>
            <a:ext cx="616418" cy="20"/>
          </a:xfrm>
          <a:custGeom>
            <a:avLst/>
            <a:gdLst/>
            <a:ahLst/>
            <a:cxnLst/>
            <a:rect l="l" t="t" r="r" b="b"/>
            <a:pathLst>
              <a:path w="33303" h="1" fill="none" extrusionOk="0">
                <a:moveTo>
                  <a:pt x="1" y="1"/>
                </a:moveTo>
                <a:lnTo>
                  <a:pt x="33303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3" name="Google Shape;3644;p43">
            <a:extLst>
              <a:ext uri="{FF2B5EF4-FFF2-40B4-BE49-F238E27FC236}">
                <a16:creationId xmlns:a16="http://schemas.microsoft.com/office/drawing/2014/main" id="{F7D2DB35-EEFC-4113-8F0F-AEA87C2F12E0}"/>
              </a:ext>
            </a:extLst>
          </p:cNvPr>
          <p:cNvSpPr/>
          <p:nvPr/>
        </p:nvSpPr>
        <p:spPr>
          <a:xfrm>
            <a:off x="1772178" y="3073840"/>
            <a:ext cx="102911" cy="104216"/>
          </a:xfrm>
          <a:custGeom>
            <a:avLst/>
            <a:gdLst/>
            <a:ahLst/>
            <a:cxnLst/>
            <a:rect l="l" t="t" r="r" b="b"/>
            <a:pathLst>
              <a:path w="5560" h="5350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3758"/>
                  <a:pt x="653" y="4732"/>
                  <a:pt x="1653" y="5147"/>
                </a:cubicBezTo>
                <a:cubicBezTo>
                  <a:pt x="1983" y="5284"/>
                  <a:pt x="2329" y="5350"/>
                  <a:pt x="2673" y="5350"/>
                </a:cubicBezTo>
                <a:cubicBezTo>
                  <a:pt x="3369" y="5350"/>
                  <a:pt x="4054" y="5078"/>
                  <a:pt x="4567" y="4567"/>
                </a:cubicBezTo>
                <a:cubicBezTo>
                  <a:pt x="5330" y="3801"/>
                  <a:pt x="5559" y="2649"/>
                  <a:pt x="5147" y="1653"/>
                </a:cubicBezTo>
                <a:cubicBezTo>
                  <a:pt x="4731" y="653"/>
                  <a:pt x="3757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431;p30">
            <a:extLst>
              <a:ext uri="{FF2B5EF4-FFF2-40B4-BE49-F238E27FC236}">
                <a16:creationId xmlns:a16="http://schemas.microsoft.com/office/drawing/2014/main" id="{BFA2330F-6AC3-4A63-AF4E-61A62A80ACDD}"/>
              </a:ext>
            </a:extLst>
          </p:cNvPr>
          <p:cNvSpPr txBox="1"/>
          <p:nvPr/>
        </p:nvSpPr>
        <p:spPr>
          <a:xfrm flipH="1">
            <a:off x="350383" y="2661057"/>
            <a:ext cx="1630711" cy="36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1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Πρόγραμμα σπουδών</a:t>
            </a:r>
            <a:endParaRPr sz="11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graphicFrame>
        <p:nvGraphicFramePr>
          <p:cNvPr id="115" name="Πίνακας 114">
            <a:extLst>
              <a:ext uri="{FF2B5EF4-FFF2-40B4-BE49-F238E27FC236}">
                <a16:creationId xmlns:a16="http://schemas.microsoft.com/office/drawing/2014/main" id="{F661A59F-2FEC-4C27-9A40-F0C3400F9A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370031"/>
              </p:ext>
            </p:extLst>
          </p:nvPr>
        </p:nvGraphicFramePr>
        <p:xfrm>
          <a:off x="583613" y="2989024"/>
          <a:ext cx="1146569" cy="450978"/>
        </p:xfrm>
        <a:graphic>
          <a:graphicData uri="http://schemas.openxmlformats.org/drawingml/2006/table">
            <a:tbl>
              <a:tblPr firstRow="1" firstCol="1" bandRow="1"/>
              <a:tblGrid>
                <a:gridCol w="1146569">
                  <a:extLst>
                    <a:ext uri="{9D8B030D-6E8A-4147-A177-3AD203B41FA5}">
                      <a16:colId xmlns:a16="http://schemas.microsoft.com/office/drawing/2014/main" val="347643642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Προπτυχιακό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47529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Μεταπτυχιακό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403169"/>
                  </a:ext>
                </a:extLst>
              </a:tr>
            </a:tbl>
          </a:graphicData>
        </a:graphic>
      </p:graphicFrame>
      <p:sp>
        <p:nvSpPr>
          <p:cNvPr id="117" name="Google Shape;431;p30">
            <a:extLst>
              <a:ext uri="{FF2B5EF4-FFF2-40B4-BE49-F238E27FC236}">
                <a16:creationId xmlns:a16="http://schemas.microsoft.com/office/drawing/2014/main" id="{E2E9A6DD-3628-460E-BBF2-4A4D974BCB43}"/>
              </a:ext>
            </a:extLst>
          </p:cNvPr>
          <p:cNvSpPr txBox="1"/>
          <p:nvPr/>
        </p:nvSpPr>
        <p:spPr>
          <a:xfrm flipH="1">
            <a:off x="755326" y="3663532"/>
            <a:ext cx="1630711" cy="36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1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Έτος φοίτησης</a:t>
            </a:r>
            <a:endParaRPr sz="11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graphicFrame>
        <p:nvGraphicFramePr>
          <p:cNvPr id="119" name="Πίνακας 118">
            <a:extLst>
              <a:ext uri="{FF2B5EF4-FFF2-40B4-BE49-F238E27FC236}">
                <a16:creationId xmlns:a16="http://schemas.microsoft.com/office/drawing/2014/main" id="{B30BF628-DF27-4F7C-B811-D88399D7B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05490"/>
              </p:ext>
            </p:extLst>
          </p:nvPr>
        </p:nvGraphicFramePr>
        <p:xfrm>
          <a:off x="1140534" y="3947054"/>
          <a:ext cx="860297" cy="838200"/>
        </p:xfrm>
        <a:graphic>
          <a:graphicData uri="http://schemas.openxmlformats.org/drawingml/2006/table">
            <a:tbl>
              <a:tblPr firstRow="1" firstCol="1" bandRow="1"/>
              <a:tblGrid>
                <a:gridCol w="860297">
                  <a:extLst>
                    <a:ext uri="{9D8B030D-6E8A-4147-A177-3AD203B41FA5}">
                      <a16:colId xmlns:a16="http://schemas.microsoft.com/office/drawing/2014/main" val="37827629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l-GR" sz="1100" b="1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Έτος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279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l-GR" sz="1100" b="1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Έτος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70239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l-GR" sz="1100" b="1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Έτος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5616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l-GR" sz="1100" b="1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Έτος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5085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l-GR" sz="1100" b="1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ο</a:t>
                      </a: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Έτος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5016644"/>
                  </a:ext>
                </a:extLst>
              </a:tr>
            </a:tbl>
          </a:graphicData>
        </a:graphic>
      </p:graphicFrame>
      <p:sp>
        <p:nvSpPr>
          <p:cNvPr id="120" name="Google Shape;3652;p43">
            <a:extLst>
              <a:ext uri="{FF2B5EF4-FFF2-40B4-BE49-F238E27FC236}">
                <a16:creationId xmlns:a16="http://schemas.microsoft.com/office/drawing/2014/main" id="{BD967787-1952-4EED-B73C-3BFC8AC11D1F}"/>
              </a:ext>
            </a:extLst>
          </p:cNvPr>
          <p:cNvSpPr/>
          <p:nvPr/>
        </p:nvSpPr>
        <p:spPr>
          <a:xfrm>
            <a:off x="2754311" y="4632624"/>
            <a:ext cx="687029" cy="147281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20,6%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Google Shape;3629;p43">
            <a:extLst>
              <a:ext uri="{FF2B5EF4-FFF2-40B4-BE49-F238E27FC236}">
                <a16:creationId xmlns:a16="http://schemas.microsoft.com/office/drawing/2014/main" id="{510D1ABE-F12E-4B5C-8D26-17323D32B6E0}"/>
              </a:ext>
            </a:extLst>
          </p:cNvPr>
          <p:cNvSpPr/>
          <p:nvPr/>
        </p:nvSpPr>
        <p:spPr>
          <a:xfrm>
            <a:off x="2134492" y="4687078"/>
            <a:ext cx="619819" cy="45719"/>
          </a:xfrm>
          <a:custGeom>
            <a:avLst/>
            <a:gdLst/>
            <a:ahLst/>
            <a:cxnLst/>
            <a:rect l="l" t="t" r="r" b="b"/>
            <a:pathLst>
              <a:path w="36648" h="1" fill="none" extrusionOk="0">
                <a:moveTo>
                  <a:pt x="36648" y="0"/>
                </a:moveTo>
                <a:lnTo>
                  <a:pt x="1" y="0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3619;p43">
            <a:extLst>
              <a:ext uri="{FF2B5EF4-FFF2-40B4-BE49-F238E27FC236}">
                <a16:creationId xmlns:a16="http://schemas.microsoft.com/office/drawing/2014/main" id="{5D85244D-4712-4C8C-89DB-FE9C593F35E7}"/>
              </a:ext>
            </a:extLst>
          </p:cNvPr>
          <p:cNvSpPr/>
          <p:nvPr/>
        </p:nvSpPr>
        <p:spPr>
          <a:xfrm>
            <a:off x="2035485" y="4631614"/>
            <a:ext cx="99006" cy="104200"/>
          </a:xfrm>
          <a:custGeom>
            <a:avLst/>
            <a:gdLst/>
            <a:ahLst/>
            <a:cxnLst/>
            <a:rect l="l" t="t" r="r" b="b"/>
            <a:pathLst>
              <a:path w="5349" h="5349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4152"/>
                  <a:pt x="1197" y="5348"/>
                  <a:pt x="2674" y="5348"/>
                </a:cubicBezTo>
                <a:cubicBezTo>
                  <a:pt x="4152" y="5348"/>
                  <a:pt x="5348" y="4152"/>
                  <a:pt x="5348" y="2674"/>
                </a:cubicBezTo>
                <a:cubicBezTo>
                  <a:pt x="5348" y="1197"/>
                  <a:pt x="4152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3619;p43">
            <a:extLst>
              <a:ext uri="{FF2B5EF4-FFF2-40B4-BE49-F238E27FC236}">
                <a16:creationId xmlns:a16="http://schemas.microsoft.com/office/drawing/2014/main" id="{79E81FFD-3F4A-472E-93CE-DE3A44157D4B}"/>
              </a:ext>
            </a:extLst>
          </p:cNvPr>
          <p:cNvSpPr/>
          <p:nvPr/>
        </p:nvSpPr>
        <p:spPr>
          <a:xfrm>
            <a:off x="2032556" y="3976209"/>
            <a:ext cx="99006" cy="104200"/>
          </a:xfrm>
          <a:custGeom>
            <a:avLst/>
            <a:gdLst/>
            <a:ahLst/>
            <a:cxnLst/>
            <a:rect l="l" t="t" r="r" b="b"/>
            <a:pathLst>
              <a:path w="5349" h="5349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4152"/>
                  <a:pt x="1197" y="5348"/>
                  <a:pt x="2674" y="5348"/>
                </a:cubicBezTo>
                <a:cubicBezTo>
                  <a:pt x="4152" y="5348"/>
                  <a:pt x="5348" y="4152"/>
                  <a:pt x="5348" y="2674"/>
                </a:cubicBezTo>
                <a:cubicBezTo>
                  <a:pt x="5348" y="1197"/>
                  <a:pt x="4152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3619;p43">
            <a:extLst>
              <a:ext uri="{FF2B5EF4-FFF2-40B4-BE49-F238E27FC236}">
                <a16:creationId xmlns:a16="http://schemas.microsoft.com/office/drawing/2014/main" id="{1844E1FA-0B87-4F66-83C5-9084CAB19BB7}"/>
              </a:ext>
            </a:extLst>
          </p:cNvPr>
          <p:cNvSpPr/>
          <p:nvPr/>
        </p:nvSpPr>
        <p:spPr>
          <a:xfrm>
            <a:off x="2035485" y="4468813"/>
            <a:ext cx="99006" cy="104200"/>
          </a:xfrm>
          <a:custGeom>
            <a:avLst/>
            <a:gdLst/>
            <a:ahLst/>
            <a:cxnLst/>
            <a:rect l="l" t="t" r="r" b="b"/>
            <a:pathLst>
              <a:path w="5349" h="5349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4152"/>
                  <a:pt x="1197" y="5348"/>
                  <a:pt x="2674" y="5348"/>
                </a:cubicBezTo>
                <a:cubicBezTo>
                  <a:pt x="4152" y="5348"/>
                  <a:pt x="5348" y="4152"/>
                  <a:pt x="5348" y="2674"/>
                </a:cubicBezTo>
                <a:cubicBezTo>
                  <a:pt x="5348" y="1197"/>
                  <a:pt x="4152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3619;p43">
            <a:extLst>
              <a:ext uri="{FF2B5EF4-FFF2-40B4-BE49-F238E27FC236}">
                <a16:creationId xmlns:a16="http://schemas.microsoft.com/office/drawing/2014/main" id="{DF4D9C33-CA53-40C3-B68D-6370B664C1D5}"/>
              </a:ext>
            </a:extLst>
          </p:cNvPr>
          <p:cNvSpPr/>
          <p:nvPr/>
        </p:nvSpPr>
        <p:spPr>
          <a:xfrm>
            <a:off x="2042072" y="4142403"/>
            <a:ext cx="99006" cy="104200"/>
          </a:xfrm>
          <a:custGeom>
            <a:avLst/>
            <a:gdLst/>
            <a:ahLst/>
            <a:cxnLst/>
            <a:rect l="l" t="t" r="r" b="b"/>
            <a:pathLst>
              <a:path w="5349" h="5349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4152"/>
                  <a:pt x="1197" y="5348"/>
                  <a:pt x="2674" y="5348"/>
                </a:cubicBezTo>
                <a:cubicBezTo>
                  <a:pt x="4152" y="5348"/>
                  <a:pt x="5348" y="4152"/>
                  <a:pt x="5348" y="2674"/>
                </a:cubicBezTo>
                <a:cubicBezTo>
                  <a:pt x="5348" y="1197"/>
                  <a:pt x="4152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3629;p43">
            <a:extLst>
              <a:ext uri="{FF2B5EF4-FFF2-40B4-BE49-F238E27FC236}">
                <a16:creationId xmlns:a16="http://schemas.microsoft.com/office/drawing/2014/main" id="{6BDBD5F5-729C-47DA-8972-2E56B74F7B53}"/>
              </a:ext>
            </a:extLst>
          </p:cNvPr>
          <p:cNvSpPr/>
          <p:nvPr/>
        </p:nvSpPr>
        <p:spPr>
          <a:xfrm>
            <a:off x="2152756" y="4521011"/>
            <a:ext cx="598801" cy="45719"/>
          </a:xfrm>
          <a:custGeom>
            <a:avLst/>
            <a:gdLst/>
            <a:ahLst/>
            <a:cxnLst/>
            <a:rect l="l" t="t" r="r" b="b"/>
            <a:pathLst>
              <a:path w="36648" h="1" fill="none" extrusionOk="0">
                <a:moveTo>
                  <a:pt x="36648" y="0"/>
                </a:moveTo>
                <a:lnTo>
                  <a:pt x="1" y="0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3652;p43">
            <a:extLst>
              <a:ext uri="{FF2B5EF4-FFF2-40B4-BE49-F238E27FC236}">
                <a16:creationId xmlns:a16="http://schemas.microsoft.com/office/drawing/2014/main" id="{9D892E92-8ABB-4A9C-9F9D-9320BB971D52}"/>
              </a:ext>
            </a:extLst>
          </p:cNvPr>
          <p:cNvSpPr/>
          <p:nvPr/>
        </p:nvSpPr>
        <p:spPr>
          <a:xfrm>
            <a:off x="2756978" y="4285871"/>
            <a:ext cx="687029" cy="147281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15,4%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Google Shape;3652;p43">
            <a:extLst>
              <a:ext uri="{FF2B5EF4-FFF2-40B4-BE49-F238E27FC236}">
                <a16:creationId xmlns:a16="http://schemas.microsoft.com/office/drawing/2014/main" id="{94E74881-E542-4475-9102-4083DF218DF4}"/>
              </a:ext>
            </a:extLst>
          </p:cNvPr>
          <p:cNvSpPr/>
          <p:nvPr/>
        </p:nvSpPr>
        <p:spPr>
          <a:xfrm>
            <a:off x="2754311" y="4447272"/>
            <a:ext cx="687029" cy="147281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28,2%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Google Shape;3652;p43">
            <a:extLst>
              <a:ext uri="{FF2B5EF4-FFF2-40B4-BE49-F238E27FC236}">
                <a16:creationId xmlns:a16="http://schemas.microsoft.com/office/drawing/2014/main" id="{70526840-CD6A-4ED0-9D1F-64FC900FB3C7}"/>
              </a:ext>
            </a:extLst>
          </p:cNvPr>
          <p:cNvSpPr/>
          <p:nvPr/>
        </p:nvSpPr>
        <p:spPr>
          <a:xfrm>
            <a:off x="2762273" y="4439857"/>
            <a:ext cx="687029" cy="17002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15,5%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Google Shape;3652;p43">
            <a:extLst>
              <a:ext uri="{FF2B5EF4-FFF2-40B4-BE49-F238E27FC236}">
                <a16:creationId xmlns:a16="http://schemas.microsoft.com/office/drawing/2014/main" id="{9D0144CE-BD48-472E-830E-186DB9BE61D6}"/>
              </a:ext>
            </a:extLst>
          </p:cNvPr>
          <p:cNvSpPr/>
          <p:nvPr/>
        </p:nvSpPr>
        <p:spPr>
          <a:xfrm>
            <a:off x="2754311" y="4082060"/>
            <a:ext cx="687029" cy="17002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31,9%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Google Shape;3652;p43">
            <a:extLst>
              <a:ext uri="{FF2B5EF4-FFF2-40B4-BE49-F238E27FC236}">
                <a16:creationId xmlns:a16="http://schemas.microsoft.com/office/drawing/2014/main" id="{9A2375FA-86E7-4E2C-8C9E-75B16856C892}"/>
              </a:ext>
            </a:extLst>
          </p:cNvPr>
          <p:cNvSpPr/>
          <p:nvPr/>
        </p:nvSpPr>
        <p:spPr>
          <a:xfrm>
            <a:off x="2769154" y="3882955"/>
            <a:ext cx="687029" cy="17002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16,6%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Google Shape;3619;p43">
            <a:extLst>
              <a:ext uri="{FF2B5EF4-FFF2-40B4-BE49-F238E27FC236}">
                <a16:creationId xmlns:a16="http://schemas.microsoft.com/office/drawing/2014/main" id="{598B27DB-E374-4A2D-9A7E-44B85DE39971}"/>
              </a:ext>
            </a:extLst>
          </p:cNvPr>
          <p:cNvSpPr/>
          <p:nvPr/>
        </p:nvSpPr>
        <p:spPr>
          <a:xfrm>
            <a:off x="2044517" y="4297586"/>
            <a:ext cx="99006" cy="104200"/>
          </a:xfrm>
          <a:custGeom>
            <a:avLst/>
            <a:gdLst/>
            <a:ahLst/>
            <a:cxnLst/>
            <a:rect l="l" t="t" r="r" b="b"/>
            <a:pathLst>
              <a:path w="5349" h="5349" extrusionOk="0">
                <a:moveTo>
                  <a:pt x="2674" y="0"/>
                </a:moveTo>
                <a:cubicBezTo>
                  <a:pt x="1197" y="0"/>
                  <a:pt x="0" y="1197"/>
                  <a:pt x="0" y="2674"/>
                </a:cubicBezTo>
                <a:cubicBezTo>
                  <a:pt x="0" y="4152"/>
                  <a:pt x="1197" y="5348"/>
                  <a:pt x="2674" y="5348"/>
                </a:cubicBezTo>
                <a:cubicBezTo>
                  <a:pt x="4152" y="5348"/>
                  <a:pt x="5348" y="4152"/>
                  <a:pt x="5348" y="2674"/>
                </a:cubicBezTo>
                <a:cubicBezTo>
                  <a:pt x="5348" y="1197"/>
                  <a:pt x="4152" y="0"/>
                  <a:pt x="2674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3629;p43">
            <a:extLst>
              <a:ext uri="{FF2B5EF4-FFF2-40B4-BE49-F238E27FC236}">
                <a16:creationId xmlns:a16="http://schemas.microsoft.com/office/drawing/2014/main" id="{2F2700A8-2107-406A-9F0F-94E3E3DB065F}"/>
              </a:ext>
            </a:extLst>
          </p:cNvPr>
          <p:cNvSpPr/>
          <p:nvPr/>
        </p:nvSpPr>
        <p:spPr>
          <a:xfrm>
            <a:off x="2152756" y="4191601"/>
            <a:ext cx="598802" cy="45719"/>
          </a:xfrm>
          <a:custGeom>
            <a:avLst/>
            <a:gdLst/>
            <a:ahLst/>
            <a:cxnLst/>
            <a:rect l="l" t="t" r="r" b="b"/>
            <a:pathLst>
              <a:path w="36648" h="1" fill="none" extrusionOk="0">
                <a:moveTo>
                  <a:pt x="36648" y="0"/>
                </a:moveTo>
                <a:lnTo>
                  <a:pt x="1" y="0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3629;p43">
            <a:extLst>
              <a:ext uri="{FF2B5EF4-FFF2-40B4-BE49-F238E27FC236}">
                <a16:creationId xmlns:a16="http://schemas.microsoft.com/office/drawing/2014/main" id="{F27CA02E-1A3C-40DE-AF76-6914736064D2}"/>
              </a:ext>
            </a:extLst>
          </p:cNvPr>
          <p:cNvSpPr/>
          <p:nvPr/>
        </p:nvSpPr>
        <p:spPr>
          <a:xfrm>
            <a:off x="2126795" y="4014830"/>
            <a:ext cx="598802" cy="45719"/>
          </a:xfrm>
          <a:custGeom>
            <a:avLst/>
            <a:gdLst/>
            <a:ahLst/>
            <a:cxnLst/>
            <a:rect l="l" t="t" r="r" b="b"/>
            <a:pathLst>
              <a:path w="36648" h="1" fill="none" extrusionOk="0">
                <a:moveTo>
                  <a:pt x="36648" y="0"/>
                </a:moveTo>
                <a:lnTo>
                  <a:pt x="1" y="0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431;p30">
            <a:extLst>
              <a:ext uri="{FF2B5EF4-FFF2-40B4-BE49-F238E27FC236}">
                <a16:creationId xmlns:a16="http://schemas.microsoft.com/office/drawing/2014/main" id="{2EA87118-9504-4511-87E4-B59DEA2E2A00}"/>
              </a:ext>
            </a:extLst>
          </p:cNvPr>
          <p:cNvSpPr txBox="1"/>
          <p:nvPr/>
        </p:nvSpPr>
        <p:spPr>
          <a:xfrm flipH="1">
            <a:off x="6842004" y="751205"/>
            <a:ext cx="1630711" cy="36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1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Σχολές</a:t>
            </a:r>
            <a:endParaRPr sz="11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graphicFrame>
        <p:nvGraphicFramePr>
          <p:cNvPr id="137" name="Πίνακας 136">
            <a:extLst>
              <a:ext uri="{FF2B5EF4-FFF2-40B4-BE49-F238E27FC236}">
                <a16:creationId xmlns:a16="http://schemas.microsoft.com/office/drawing/2014/main" id="{05486823-1BD4-42A7-8DB6-6C4BCF72DC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520496"/>
              </p:ext>
            </p:extLst>
          </p:nvPr>
        </p:nvGraphicFramePr>
        <p:xfrm>
          <a:off x="7003182" y="1111598"/>
          <a:ext cx="2018276" cy="1855854"/>
        </p:xfrm>
        <a:graphic>
          <a:graphicData uri="http://schemas.openxmlformats.org/drawingml/2006/table">
            <a:tbl>
              <a:tblPr firstRow="1" firstCol="1" bandRow="1"/>
              <a:tblGrid>
                <a:gridCol w="2018276">
                  <a:extLst>
                    <a:ext uri="{9D8B030D-6E8A-4147-A177-3AD203B41FA5}">
                      <a16:colId xmlns:a16="http://schemas.microsoft.com/office/drawing/2014/main" val="214888645"/>
                    </a:ext>
                  </a:extLst>
                </a:gridCol>
              </a:tblGrid>
              <a:tr h="39260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Διοικητικών, Οικονομικών και Κοινωνικών Επιστημών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4561991"/>
                  </a:ext>
                </a:extLst>
              </a:tr>
              <a:tr h="19630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Επιστημών Υγείας και Πρόνοιας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920351"/>
                  </a:ext>
                </a:extLst>
              </a:tr>
              <a:tr h="30438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Εφαρμοσμένων Τεχνών και Πολιτισμού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101713"/>
                  </a:ext>
                </a:extLst>
              </a:tr>
              <a:tr h="1963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Δημόσιας Υγείας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605069"/>
                  </a:ext>
                </a:extLst>
              </a:tr>
              <a:tr h="1963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Επιστημών Τροφίμων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270008"/>
                  </a:ext>
                </a:extLst>
              </a:tr>
              <a:tr h="1963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Μηχανικών</a:t>
                      </a:r>
                      <a:endParaRPr lang="el-GR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173728"/>
                  </a:ext>
                </a:extLst>
              </a:tr>
            </a:tbl>
          </a:graphicData>
        </a:graphic>
      </p:graphicFrame>
      <p:sp>
        <p:nvSpPr>
          <p:cNvPr id="140" name="Google Shape;3634;p43">
            <a:extLst>
              <a:ext uri="{FF2B5EF4-FFF2-40B4-BE49-F238E27FC236}">
                <a16:creationId xmlns:a16="http://schemas.microsoft.com/office/drawing/2014/main" id="{5E013FDA-EC7D-480A-B3BB-F68A2D320D5B}"/>
              </a:ext>
            </a:extLst>
          </p:cNvPr>
          <p:cNvSpPr/>
          <p:nvPr/>
        </p:nvSpPr>
        <p:spPr>
          <a:xfrm flipV="1">
            <a:off x="6249847" y="1374561"/>
            <a:ext cx="574675" cy="799433"/>
          </a:xfrm>
          <a:custGeom>
            <a:avLst/>
            <a:gdLst/>
            <a:ahLst/>
            <a:cxnLst/>
            <a:rect l="l" t="t" r="r" b="b"/>
            <a:pathLst>
              <a:path w="34959" h="1" fill="none" extrusionOk="0">
                <a:moveTo>
                  <a:pt x="1" y="1"/>
                </a:moveTo>
                <a:lnTo>
                  <a:pt x="34959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3606;p43">
            <a:extLst>
              <a:ext uri="{FF2B5EF4-FFF2-40B4-BE49-F238E27FC236}">
                <a16:creationId xmlns:a16="http://schemas.microsoft.com/office/drawing/2014/main" id="{E6BAC52B-C908-428F-A529-2C37FED93FA3}"/>
              </a:ext>
            </a:extLst>
          </p:cNvPr>
          <p:cNvSpPr/>
          <p:nvPr/>
        </p:nvSpPr>
        <p:spPr>
          <a:xfrm>
            <a:off x="6832685" y="1675650"/>
            <a:ext cx="102911" cy="104200"/>
          </a:xfrm>
          <a:custGeom>
            <a:avLst/>
            <a:gdLst/>
            <a:ahLst/>
            <a:cxnLst/>
            <a:rect l="l" t="t" r="r" b="b"/>
            <a:pathLst>
              <a:path w="5560" h="5349" extrusionOk="0">
                <a:moveTo>
                  <a:pt x="2886" y="0"/>
                </a:moveTo>
                <a:cubicBezTo>
                  <a:pt x="1806" y="0"/>
                  <a:pt x="828" y="650"/>
                  <a:pt x="416" y="1649"/>
                </a:cubicBezTo>
                <a:cubicBezTo>
                  <a:pt x="0" y="2649"/>
                  <a:pt x="230" y="3802"/>
                  <a:pt x="993" y="4564"/>
                </a:cubicBezTo>
                <a:cubicBezTo>
                  <a:pt x="1505" y="5076"/>
                  <a:pt x="2190" y="5349"/>
                  <a:pt x="2887" y="5349"/>
                </a:cubicBezTo>
                <a:cubicBezTo>
                  <a:pt x="3232" y="5349"/>
                  <a:pt x="3580" y="5282"/>
                  <a:pt x="3911" y="5144"/>
                </a:cubicBezTo>
                <a:cubicBezTo>
                  <a:pt x="4910" y="4732"/>
                  <a:pt x="5560" y="3758"/>
                  <a:pt x="5560" y="2674"/>
                </a:cubicBezTo>
                <a:cubicBezTo>
                  <a:pt x="5560" y="1197"/>
                  <a:pt x="4363" y="0"/>
                  <a:pt x="2886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3607;p43">
            <a:extLst>
              <a:ext uri="{FF2B5EF4-FFF2-40B4-BE49-F238E27FC236}">
                <a16:creationId xmlns:a16="http://schemas.microsoft.com/office/drawing/2014/main" id="{88954328-F841-402D-9C36-921386A4FF1C}"/>
              </a:ext>
            </a:extLst>
          </p:cNvPr>
          <p:cNvSpPr/>
          <p:nvPr/>
        </p:nvSpPr>
        <p:spPr>
          <a:xfrm>
            <a:off x="6281550" y="1672974"/>
            <a:ext cx="551062" cy="45719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3607;p43">
            <a:extLst>
              <a:ext uri="{FF2B5EF4-FFF2-40B4-BE49-F238E27FC236}">
                <a16:creationId xmlns:a16="http://schemas.microsoft.com/office/drawing/2014/main" id="{7C663ADB-6373-42E9-B572-20BCD79FD097}"/>
              </a:ext>
            </a:extLst>
          </p:cNvPr>
          <p:cNvSpPr/>
          <p:nvPr/>
        </p:nvSpPr>
        <p:spPr>
          <a:xfrm>
            <a:off x="6236323" y="2024627"/>
            <a:ext cx="605681" cy="20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3607;p43">
            <a:extLst>
              <a:ext uri="{FF2B5EF4-FFF2-40B4-BE49-F238E27FC236}">
                <a16:creationId xmlns:a16="http://schemas.microsoft.com/office/drawing/2014/main" id="{47963AC8-52CE-44FC-B696-FC7C6DE69FF4}"/>
              </a:ext>
            </a:extLst>
          </p:cNvPr>
          <p:cNvSpPr/>
          <p:nvPr/>
        </p:nvSpPr>
        <p:spPr>
          <a:xfrm>
            <a:off x="6244471" y="2404231"/>
            <a:ext cx="605681" cy="20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3607;p43">
            <a:extLst>
              <a:ext uri="{FF2B5EF4-FFF2-40B4-BE49-F238E27FC236}">
                <a16:creationId xmlns:a16="http://schemas.microsoft.com/office/drawing/2014/main" id="{07C889FE-999B-44D2-A834-DB0D6D7F7B44}"/>
              </a:ext>
            </a:extLst>
          </p:cNvPr>
          <p:cNvSpPr/>
          <p:nvPr/>
        </p:nvSpPr>
        <p:spPr>
          <a:xfrm>
            <a:off x="6250967" y="2854307"/>
            <a:ext cx="605681" cy="20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3652;p43">
            <a:extLst>
              <a:ext uri="{FF2B5EF4-FFF2-40B4-BE49-F238E27FC236}">
                <a16:creationId xmlns:a16="http://schemas.microsoft.com/office/drawing/2014/main" id="{9F378233-14C2-44CB-A245-1F76EE26A81F}"/>
              </a:ext>
            </a:extLst>
          </p:cNvPr>
          <p:cNvSpPr/>
          <p:nvPr/>
        </p:nvSpPr>
        <p:spPr>
          <a:xfrm>
            <a:off x="5561771" y="2750941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27,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Google Shape;3606;p43">
            <a:extLst>
              <a:ext uri="{FF2B5EF4-FFF2-40B4-BE49-F238E27FC236}">
                <a16:creationId xmlns:a16="http://schemas.microsoft.com/office/drawing/2014/main" id="{FD27EA91-523A-4A9E-944C-4AA0E2288F6D}"/>
              </a:ext>
            </a:extLst>
          </p:cNvPr>
          <p:cNvSpPr/>
          <p:nvPr/>
        </p:nvSpPr>
        <p:spPr>
          <a:xfrm>
            <a:off x="6828589" y="2356653"/>
            <a:ext cx="102911" cy="104200"/>
          </a:xfrm>
          <a:custGeom>
            <a:avLst/>
            <a:gdLst/>
            <a:ahLst/>
            <a:cxnLst/>
            <a:rect l="l" t="t" r="r" b="b"/>
            <a:pathLst>
              <a:path w="5560" h="5349" extrusionOk="0">
                <a:moveTo>
                  <a:pt x="2886" y="0"/>
                </a:moveTo>
                <a:cubicBezTo>
                  <a:pt x="1806" y="0"/>
                  <a:pt x="828" y="650"/>
                  <a:pt x="416" y="1649"/>
                </a:cubicBezTo>
                <a:cubicBezTo>
                  <a:pt x="0" y="2649"/>
                  <a:pt x="230" y="3802"/>
                  <a:pt x="993" y="4564"/>
                </a:cubicBezTo>
                <a:cubicBezTo>
                  <a:pt x="1505" y="5076"/>
                  <a:pt x="2190" y="5349"/>
                  <a:pt x="2887" y="5349"/>
                </a:cubicBezTo>
                <a:cubicBezTo>
                  <a:pt x="3232" y="5349"/>
                  <a:pt x="3580" y="5282"/>
                  <a:pt x="3911" y="5144"/>
                </a:cubicBezTo>
                <a:cubicBezTo>
                  <a:pt x="4910" y="4732"/>
                  <a:pt x="5560" y="3758"/>
                  <a:pt x="5560" y="2674"/>
                </a:cubicBezTo>
                <a:cubicBezTo>
                  <a:pt x="5560" y="1197"/>
                  <a:pt x="4363" y="0"/>
                  <a:pt x="2886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3606;p43">
            <a:extLst>
              <a:ext uri="{FF2B5EF4-FFF2-40B4-BE49-F238E27FC236}">
                <a16:creationId xmlns:a16="http://schemas.microsoft.com/office/drawing/2014/main" id="{B4D638AD-F881-4F1D-8E8B-EEBCB68939B5}"/>
              </a:ext>
            </a:extLst>
          </p:cNvPr>
          <p:cNvSpPr/>
          <p:nvPr/>
        </p:nvSpPr>
        <p:spPr>
          <a:xfrm>
            <a:off x="6841022" y="2602489"/>
            <a:ext cx="102911" cy="104200"/>
          </a:xfrm>
          <a:custGeom>
            <a:avLst/>
            <a:gdLst/>
            <a:ahLst/>
            <a:cxnLst/>
            <a:rect l="l" t="t" r="r" b="b"/>
            <a:pathLst>
              <a:path w="5560" h="5349" extrusionOk="0">
                <a:moveTo>
                  <a:pt x="2886" y="0"/>
                </a:moveTo>
                <a:cubicBezTo>
                  <a:pt x="1806" y="0"/>
                  <a:pt x="828" y="650"/>
                  <a:pt x="416" y="1649"/>
                </a:cubicBezTo>
                <a:cubicBezTo>
                  <a:pt x="0" y="2649"/>
                  <a:pt x="230" y="3802"/>
                  <a:pt x="993" y="4564"/>
                </a:cubicBezTo>
                <a:cubicBezTo>
                  <a:pt x="1505" y="5076"/>
                  <a:pt x="2190" y="5349"/>
                  <a:pt x="2887" y="5349"/>
                </a:cubicBezTo>
                <a:cubicBezTo>
                  <a:pt x="3232" y="5349"/>
                  <a:pt x="3580" y="5282"/>
                  <a:pt x="3911" y="5144"/>
                </a:cubicBezTo>
                <a:cubicBezTo>
                  <a:pt x="4910" y="4732"/>
                  <a:pt x="5560" y="3758"/>
                  <a:pt x="5560" y="2674"/>
                </a:cubicBezTo>
                <a:cubicBezTo>
                  <a:pt x="5560" y="1197"/>
                  <a:pt x="4363" y="0"/>
                  <a:pt x="2886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3606;p43">
            <a:extLst>
              <a:ext uri="{FF2B5EF4-FFF2-40B4-BE49-F238E27FC236}">
                <a16:creationId xmlns:a16="http://schemas.microsoft.com/office/drawing/2014/main" id="{9DE352A5-8BD3-4B4F-9E9F-464921114981}"/>
              </a:ext>
            </a:extLst>
          </p:cNvPr>
          <p:cNvSpPr/>
          <p:nvPr/>
        </p:nvSpPr>
        <p:spPr>
          <a:xfrm>
            <a:off x="6832612" y="2819379"/>
            <a:ext cx="102911" cy="104200"/>
          </a:xfrm>
          <a:custGeom>
            <a:avLst/>
            <a:gdLst/>
            <a:ahLst/>
            <a:cxnLst/>
            <a:rect l="l" t="t" r="r" b="b"/>
            <a:pathLst>
              <a:path w="5560" h="5349" extrusionOk="0">
                <a:moveTo>
                  <a:pt x="2886" y="0"/>
                </a:moveTo>
                <a:cubicBezTo>
                  <a:pt x="1806" y="0"/>
                  <a:pt x="828" y="650"/>
                  <a:pt x="416" y="1649"/>
                </a:cubicBezTo>
                <a:cubicBezTo>
                  <a:pt x="0" y="2649"/>
                  <a:pt x="230" y="3802"/>
                  <a:pt x="993" y="4564"/>
                </a:cubicBezTo>
                <a:cubicBezTo>
                  <a:pt x="1505" y="5076"/>
                  <a:pt x="2190" y="5349"/>
                  <a:pt x="2887" y="5349"/>
                </a:cubicBezTo>
                <a:cubicBezTo>
                  <a:pt x="3232" y="5349"/>
                  <a:pt x="3580" y="5282"/>
                  <a:pt x="3911" y="5144"/>
                </a:cubicBezTo>
                <a:cubicBezTo>
                  <a:pt x="4910" y="4732"/>
                  <a:pt x="5560" y="3758"/>
                  <a:pt x="5560" y="2674"/>
                </a:cubicBezTo>
                <a:cubicBezTo>
                  <a:pt x="5560" y="1197"/>
                  <a:pt x="4363" y="0"/>
                  <a:pt x="2886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431;p30">
            <a:extLst>
              <a:ext uri="{FF2B5EF4-FFF2-40B4-BE49-F238E27FC236}">
                <a16:creationId xmlns:a16="http://schemas.microsoft.com/office/drawing/2014/main" id="{E163814C-AE35-43AE-9157-1E60359735DA}"/>
              </a:ext>
            </a:extLst>
          </p:cNvPr>
          <p:cNvSpPr txBox="1"/>
          <p:nvPr/>
        </p:nvSpPr>
        <p:spPr>
          <a:xfrm flipH="1">
            <a:off x="6652830" y="3206851"/>
            <a:ext cx="1630711" cy="36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1100" b="1" dirty="0">
                <a:solidFill>
                  <a:schemeClr val="dk1"/>
                </a:solidFill>
                <a:latin typeface="Calibri" panose="020F0502020204030204" pitchFamily="34" charset="0"/>
                <a:ea typeface="Roboto"/>
                <a:cs typeface="Calibri" panose="020F0502020204030204" pitchFamily="34" charset="0"/>
                <a:sym typeface="Roboto"/>
              </a:rPr>
              <a:t>Μέσος όρος βαθμολογίας</a:t>
            </a:r>
            <a:endParaRPr sz="1100" b="1" dirty="0">
              <a:solidFill>
                <a:schemeClr val="dk1"/>
              </a:solidFill>
              <a:latin typeface="Calibri" panose="020F0502020204030204" pitchFamily="34" charset="0"/>
              <a:ea typeface="Roboto"/>
              <a:cs typeface="Calibri" panose="020F0502020204030204" pitchFamily="34" charset="0"/>
              <a:sym typeface="Roboto"/>
            </a:endParaRPr>
          </a:p>
        </p:txBody>
      </p:sp>
      <p:sp>
        <p:nvSpPr>
          <p:cNvPr id="158" name="Google Shape;3652;p43">
            <a:extLst>
              <a:ext uri="{FF2B5EF4-FFF2-40B4-BE49-F238E27FC236}">
                <a16:creationId xmlns:a16="http://schemas.microsoft.com/office/drawing/2014/main" id="{AA83C996-2A51-4704-8BA6-CF1380F9C15A}"/>
              </a:ext>
            </a:extLst>
          </p:cNvPr>
          <p:cNvSpPr/>
          <p:nvPr/>
        </p:nvSpPr>
        <p:spPr>
          <a:xfrm>
            <a:off x="5569820" y="2518576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4,9%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9" name="Google Shape;3607;p43">
            <a:extLst>
              <a:ext uri="{FF2B5EF4-FFF2-40B4-BE49-F238E27FC236}">
                <a16:creationId xmlns:a16="http://schemas.microsoft.com/office/drawing/2014/main" id="{0430EF05-5E72-4DC9-BBE0-4E52D3170561}"/>
              </a:ext>
            </a:extLst>
          </p:cNvPr>
          <p:cNvSpPr/>
          <p:nvPr/>
        </p:nvSpPr>
        <p:spPr>
          <a:xfrm>
            <a:off x="6270442" y="2588558"/>
            <a:ext cx="562170" cy="45719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3652;p43">
            <a:extLst>
              <a:ext uri="{FF2B5EF4-FFF2-40B4-BE49-F238E27FC236}">
                <a16:creationId xmlns:a16="http://schemas.microsoft.com/office/drawing/2014/main" id="{DB694D83-E441-4181-A3D5-D97BEE32B545}"/>
              </a:ext>
            </a:extLst>
          </p:cNvPr>
          <p:cNvSpPr/>
          <p:nvPr/>
        </p:nvSpPr>
        <p:spPr>
          <a:xfrm>
            <a:off x="5577235" y="2297244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8,3%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1" name="Google Shape;3652;p43">
            <a:extLst>
              <a:ext uri="{FF2B5EF4-FFF2-40B4-BE49-F238E27FC236}">
                <a16:creationId xmlns:a16="http://schemas.microsoft.com/office/drawing/2014/main" id="{F1DDE100-2578-4DA5-90CB-4E736984AF41}"/>
              </a:ext>
            </a:extLst>
          </p:cNvPr>
          <p:cNvSpPr/>
          <p:nvPr/>
        </p:nvSpPr>
        <p:spPr>
          <a:xfrm>
            <a:off x="5574380" y="1954175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7,8%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2" name="Google Shape;3652;p43">
            <a:extLst>
              <a:ext uri="{FF2B5EF4-FFF2-40B4-BE49-F238E27FC236}">
                <a16:creationId xmlns:a16="http://schemas.microsoft.com/office/drawing/2014/main" id="{B7097114-2EB8-4EBE-BE31-8C82D519BB72}"/>
              </a:ext>
            </a:extLst>
          </p:cNvPr>
          <p:cNvSpPr/>
          <p:nvPr/>
        </p:nvSpPr>
        <p:spPr>
          <a:xfrm>
            <a:off x="5582543" y="1614632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24,2%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Google Shape;3652;p43">
            <a:extLst>
              <a:ext uri="{FF2B5EF4-FFF2-40B4-BE49-F238E27FC236}">
                <a16:creationId xmlns:a16="http://schemas.microsoft.com/office/drawing/2014/main" id="{B00AF266-04F3-4E95-8B28-7E3B0A41CDBC}"/>
              </a:ext>
            </a:extLst>
          </p:cNvPr>
          <p:cNvSpPr/>
          <p:nvPr/>
        </p:nvSpPr>
        <p:spPr>
          <a:xfrm>
            <a:off x="5569820" y="1295384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27,1%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Google Shape;3652;p43">
            <a:extLst>
              <a:ext uri="{FF2B5EF4-FFF2-40B4-BE49-F238E27FC236}">
                <a16:creationId xmlns:a16="http://schemas.microsoft.com/office/drawing/2014/main" id="{BDA4C34E-7F40-4C9C-AABB-E035F6B724A5}"/>
              </a:ext>
            </a:extLst>
          </p:cNvPr>
          <p:cNvSpPr/>
          <p:nvPr/>
        </p:nvSpPr>
        <p:spPr>
          <a:xfrm>
            <a:off x="5560430" y="3631845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17%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Google Shape;3652;p43">
            <a:extLst>
              <a:ext uri="{FF2B5EF4-FFF2-40B4-BE49-F238E27FC236}">
                <a16:creationId xmlns:a16="http://schemas.microsoft.com/office/drawing/2014/main" id="{135E9D31-86D4-43C8-9F56-9192393D93B8}"/>
              </a:ext>
            </a:extLst>
          </p:cNvPr>
          <p:cNvSpPr/>
          <p:nvPr/>
        </p:nvSpPr>
        <p:spPr>
          <a:xfrm>
            <a:off x="5569819" y="3904359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35%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Google Shape;3595;p43">
            <a:extLst>
              <a:ext uri="{FF2B5EF4-FFF2-40B4-BE49-F238E27FC236}">
                <a16:creationId xmlns:a16="http://schemas.microsoft.com/office/drawing/2014/main" id="{5CF4B6DE-9030-4445-8C29-A2CF32FDA364}"/>
              </a:ext>
            </a:extLst>
          </p:cNvPr>
          <p:cNvSpPr/>
          <p:nvPr/>
        </p:nvSpPr>
        <p:spPr>
          <a:xfrm>
            <a:off x="6841022" y="3962794"/>
            <a:ext cx="102984" cy="104236"/>
          </a:xfrm>
          <a:custGeom>
            <a:avLst/>
            <a:gdLst/>
            <a:ahLst/>
            <a:cxnLst/>
            <a:rect l="l" t="t" r="r" b="b"/>
            <a:pathLst>
              <a:path w="5564" h="5351" extrusionOk="0">
                <a:moveTo>
                  <a:pt x="2887" y="0"/>
                </a:moveTo>
                <a:cubicBezTo>
                  <a:pt x="2190" y="0"/>
                  <a:pt x="1506" y="271"/>
                  <a:pt x="996" y="783"/>
                </a:cubicBezTo>
                <a:cubicBezTo>
                  <a:pt x="230" y="1550"/>
                  <a:pt x="0" y="2699"/>
                  <a:pt x="416" y="3698"/>
                </a:cubicBezTo>
                <a:cubicBezTo>
                  <a:pt x="828" y="4698"/>
                  <a:pt x="1806" y="5351"/>
                  <a:pt x="2886" y="5351"/>
                </a:cubicBezTo>
                <a:cubicBezTo>
                  <a:pt x="4363" y="5351"/>
                  <a:pt x="5560" y="4150"/>
                  <a:pt x="5563" y="2677"/>
                </a:cubicBezTo>
                <a:cubicBezTo>
                  <a:pt x="5560" y="1593"/>
                  <a:pt x="4911" y="619"/>
                  <a:pt x="3911" y="203"/>
                </a:cubicBezTo>
                <a:cubicBezTo>
                  <a:pt x="3580" y="67"/>
                  <a:pt x="3232" y="0"/>
                  <a:pt x="2887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3607;p43">
            <a:extLst>
              <a:ext uri="{FF2B5EF4-FFF2-40B4-BE49-F238E27FC236}">
                <a16:creationId xmlns:a16="http://schemas.microsoft.com/office/drawing/2014/main" id="{3CA04367-4B78-400D-BEFF-583C9266798B}"/>
              </a:ext>
            </a:extLst>
          </p:cNvPr>
          <p:cNvSpPr/>
          <p:nvPr/>
        </p:nvSpPr>
        <p:spPr>
          <a:xfrm>
            <a:off x="6236323" y="3732252"/>
            <a:ext cx="605681" cy="20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3607;p43">
            <a:extLst>
              <a:ext uri="{FF2B5EF4-FFF2-40B4-BE49-F238E27FC236}">
                <a16:creationId xmlns:a16="http://schemas.microsoft.com/office/drawing/2014/main" id="{9E02D6C7-AFE0-4EFC-AE73-71098B7D9486}"/>
              </a:ext>
            </a:extLst>
          </p:cNvPr>
          <p:cNvSpPr/>
          <p:nvPr/>
        </p:nvSpPr>
        <p:spPr>
          <a:xfrm flipV="1">
            <a:off x="6242156" y="4005129"/>
            <a:ext cx="590056" cy="45719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DBA89A89-AD7A-4B30-A503-EE298EBEC3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24337"/>
              </p:ext>
            </p:extLst>
          </p:nvPr>
        </p:nvGraphicFramePr>
        <p:xfrm>
          <a:off x="7111444" y="3679381"/>
          <a:ext cx="901700" cy="705042"/>
        </p:xfrm>
        <a:graphic>
          <a:graphicData uri="http://schemas.openxmlformats.org/drawingml/2006/table">
            <a:tbl>
              <a:tblPr firstRow="1" firstCol="1" bandRow="1"/>
              <a:tblGrid>
                <a:gridCol w="901700">
                  <a:extLst>
                    <a:ext uri="{9D8B030D-6E8A-4147-A177-3AD203B41FA5}">
                      <a16:colId xmlns:a16="http://schemas.microsoft.com/office/drawing/2014/main" val="36102327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5-6,99</a:t>
                      </a:r>
                      <a:endParaRPr lang="el-G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2987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7-8,49</a:t>
                      </a:r>
                      <a:endParaRPr lang="el-G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01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l-GR" sz="1100" b="1" dirty="0">
                          <a:solidFill>
                            <a:srgbClr val="191919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8,5-10</a:t>
                      </a:r>
                      <a:endParaRPr lang="el-G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7249679"/>
                  </a:ext>
                </a:extLst>
              </a:tr>
            </a:tbl>
          </a:graphicData>
        </a:graphic>
      </p:graphicFrame>
      <p:sp>
        <p:nvSpPr>
          <p:cNvPr id="138" name="Google Shape;3652;p43">
            <a:extLst>
              <a:ext uri="{FF2B5EF4-FFF2-40B4-BE49-F238E27FC236}">
                <a16:creationId xmlns:a16="http://schemas.microsoft.com/office/drawing/2014/main" id="{2BCA0802-3C2C-49FF-B242-757BD636E791}"/>
              </a:ext>
            </a:extLst>
          </p:cNvPr>
          <p:cNvSpPr/>
          <p:nvPr/>
        </p:nvSpPr>
        <p:spPr>
          <a:xfrm>
            <a:off x="5563938" y="4173261"/>
            <a:ext cx="687029" cy="199430"/>
          </a:xfrm>
          <a:custGeom>
            <a:avLst/>
            <a:gdLst/>
            <a:ahLst/>
            <a:cxnLst/>
            <a:rect l="l" t="t" r="r" b="b"/>
            <a:pathLst>
              <a:path w="37118" h="21447" extrusionOk="0">
                <a:moveTo>
                  <a:pt x="4951" y="0"/>
                </a:moveTo>
                <a:cubicBezTo>
                  <a:pt x="2218" y="0"/>
                  <a:pt x="0" y="2678"/>
                  <a:pt x="0" y="5983"/>
                </a:cubicBezTo>
                <a:lnTo>
                  <a:pt x="0" y="15460"/>
                </a:lnTo>
                <a:cubicBezTo>
                  <a:pt x="0" y="18765"/>
                  <a:pt x="2215" y="21446"/>
                  <a:pt x="4951" y="21446"/>
                </a:cubicBezTo>
                <a:lnTo>
                  <a:pt x="32168" y="21446"/>
                </a:lnTo>
                <a:cubicBezTo>
                  <a:pt x="34900" y="21446"/>
                  <a:pt x="37118" y="18765"/>
                  <a:pt x="37118" y="15460"/>
                </a:cubicBezTo>
                <a:lnTo>
                  <a:pt x="37118" y="5983"/>
                </a:lnTo>
                <a:cubicBezTo>
                  <a:pt x="37118" y="2678"/>
                  <a:pt x="34900" y="0"/>
                  <a:pt x="32168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flat" cmpd="sng">
            <a:solidFill>
              <a:srgbClr val="CFD9E0"/>
            </a:solidFill>
            <a:prstDash val="solid"/>
            <a:miter lim="364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16%</a:t>
            </a:r>
            <a:endParaRPr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Google Shape;3607;p43">
            <a:extLst>
              <a:ext uri="{FF2B5EF4-FFF2-40B4-BE49-F238E27FC236}">
                <a16:creationId xmlns:a16="http://schemas.microsoft.com/office/drawing/2014/main" id="{827A7206-0D94-4AED-9232-316B05C87EE6}"/>
              </a:ext>
            </a:extLst>
          </p:cNvPr>
          <p:cNvSpPr/>
          <p:nvPr/>
        </p:nvSpPr>
        <p:spPr>
          <a:xfrm flipV="1">
            <a:off x="6266592" y="4262001"/>
            <a:ext cx="590056" cy="45719"/>
          </a:xfrm>
          <a:custGeom>
            <a:avLst/>
            <a:gdLst/>
            <a:ahLst/>
            <a:cxnLst/>
            <a:rect l="l" t="t" r="r" b="b"/>
            <a:pathLst>
              <a:path w="32723" h="1" fill="none" extrusionOk="0">
                <a:moveTo>
                  <a:pt x="32723" y="1"/>
                </a:moveTo>
                <a:lnTo>
                  <a:pt x="1" y="1"/>
                </a:lnTo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 w="9525" cap="rnd" cmpd="sng">
            <a:solidFill>
              <a:srgbClr val="CFD9E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3595;p43">
            <a:extLst>
              <a:ext uri="{FF2B5EF4-FFF2-40B4-BE49-F238E27FC236}">
                <a16:creationId xmlns:a16="http://schemas.microsoft.com/office/drawing/2014/main" id="{BFB8C99C-DA77-486E-83F9-F5AA3673A045}"/>
              </a:ext>
            </a:extLst>
          </p:cNvPr>
          <p:cNvSpPr/>
          <p:nvPr/>
        </p:nvSpPr>
        <p:spPr>
          <a:xfrm>
            <a:off x="6833437" y="4200669"/>
            <a:ext cx="102984" cy="104236"/>
          </a:xfrm>
          <a:custGeom>
            <a:avLst/>
            <a:gdLst/>
            <a:ahLst/>
            <a:cxnLst/>
            <a:rect l="l" t="t" r="r" b="b"/>
            <a:pathLst>
              <a:path w="5564" h="5351" extrusionOk="0">
                <a:moveTo>
                  <a:pt x="2887" y="0"/>
                </a:moveTo>
                <a:cubicBezTo>
                  <a:pt x="2190" y="0"/>
                  <a:pt x="1506" y="271"/>
                  <a:pt x="996" y="783"/>
                </a:cubicBezTo>
                <a:cubicBezTo>
                  <a:pt x="230" y="1550"/>
                  <a:pt x="0" y="2699"/>
                  <a:pt x="416" y="3698"/>
                </a:cubicBezTo>
                <a:cubicBezTo>
                  <a:pt x="828" y="4698"/>
                  <a:pt x="1806" y="5351"/>
                  <a:pt x="2886" y="5351"/>
                </a:cubicBezTo>
                <a:cubicBezTo>
                  <a:pt x="4363" y="5351"/>
                  <a:pt x="5560" y="4150"/>
                  <a:pt x="5563" y="2677"/>
                </a:cubicBezTo>
                <a:cubicBezTo>
                  <a:pt x="5560" y="1593"/>
                  <a:pt x="4911" y="619"/>
                  <a:pt x="3911" y="203"/>
                </a:cubicBezTo>
                <a:cubicBezTo>
                  <a:pt x="3580" y="67"/>
                  <a:pt x="3232" y="0"/>
                  <a:pt x="2887" y="0"/>
                </a:cubicBezTo>
                <a:close/>
              </a:path>
            </a:pathLst>
          </a:custGeom>
          <a:gradFill>
            <a:gsLst>
              <a:gs pos="75000">
                <a:schemeClr val="bg2">
                  <a:tint val="96000"/>
                  <a:shade val="100000"/>
                  <a:hueMod val="92000"/>
                  <a:satMod val="200000"/>
                  <a:lumMod val="128000"/>
                </a:schemeClr>
              </a:gs>
              <a:gs pos="100000">
                <a:schemeClr val="bg2">
                  <a:shade val="100000"/>
                  <a:hueMod val="100000"/>
                  <a:satMod val="110000"/>
                  <a:lumMod val="130000"/>
                </a:schemeClr>
              </a:gs>
              <a:gs pos="22000">
                <a:schemeClr val="bg2">
                  <a:shade val="78000"/>
                  <a:hueMod val="118000"/>
                  <a:satMod val="120000"/>
                  <a:lumMod val="69000"/>
                </a:schemeClr>
              </a:gs>
            </a:gsLst>
            <a:lin ang="252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3830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33B6DE1-1FD0-43AD-A751-BA36C2B7699E}"/>
              </a:ext>
            </a:extLst>
          </p:cNvPr>
          <p:cNvSpPr txBox="1">
            <a:spLocks/>
          </p:cNvSpPr>
          <p:nvPr/>
        </p:nvSpPr>
        <p:spPr>
          <a:xfrm>
            <a:off x="824975" y="116764"/>
            <a:ext cx="7732800" cy="64839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l-GR" sz="2400" b="1" dirty="0">
                <a:latin typeface="Calibri" panose="020F0502020204030204" pitchFamily="34" charset="0"/>
                <a:cs typeface="Calibri" panose="020F0502020204030204" pitchFamily="34" charset="0"/>
              </a:rPr>
              <a:t>Τα παραπτώματα που συγκέντρωσαν τα μεγαλύτερα ποσοστά </a:t>
            </a:r>
          </a:p>
        </p:txBody>
      </p:sp>
      <p:cxnSp>
        <p:nvCxnSpPr>
          <p:cNvPr id="4" name="Google Shape;307;p27">
            <a:extLst>
              <a:ext uri="{FF2B5EF4-FFF2-40B4-BE49-F238E27FC236}">
                <a16:creationId xmlns:a16="http://schemas.microsoft.com/office/drawing/2014/main" id="{D21C084B-969A-43A1-ADCB-15EEC5E3587D}"/>
              </a:ext>
            </a:extLst>
          </p:cNvPr>
          <p:cNvCxnSpPr/>
          <p:nvPr/>
        </p:nvCxnSpPr>
        <p:spPr>
          <a:xfrm>
            <a:off x="824975" y="124984"/>
            <a:ext cx="7732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oval" w="med" len="med"/>
            <a:tailEnd type="oval" w="med" len="med"/>
          </a:ln>
        </p:spPr>
      </p:cxnSp>
      <p:grpSp>
        <p:nvGrpSpPr>
          <p:cNvPr id="5" name="Google Shape;128;p23">
            <a:extLst>
              <a:ext uri="{FF2B5EF4-FFF2-40B4-BE49-F238E27FC236}">
                <a16:creationId xmlns:a16="http://schemas.microsoft.com/office/drawing/2014/main" id="{AEAA0487-726C-4DD0-9C5A-0CA036D337B3}"/>
              </a:ext>
            </a:extLst>
          </p:cNvPr>
          <p:cNvGrpSpPr/>
          <p:nvPr/>
        </p:nvGrpSpPr>
        <p:grpSpPr>
          <a:xfrm rot="5400000">
            <a:off x="7595654" y="2600837"/>
            <a:ext cx="2582400" cy="289350"/>
            <a:chOff x="6967625" y="394825"/>
            <a:chExt cx="2582400" cy="289350"/>
          </a:xfrm>
        </p:grpSpPr>
        <p:sp>
          <p:nvSpPr>
            <p:cNvPr id="6" name="Google Shape;129;p23">
              <a:extLst>
                <a:ext uri="{FF2B5EF4-FFF2-40B4-BE49-F238E27FC236}">
                  <a16:creationId xmlns:a16="http://schemas.microsoft.com/office/drawing/2014/main" id="{EE948D34-471E-413D-87B1-3B98B1C32C4D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130;p23">
              <a:extLst>
                <a:ext uri="{FF2B5EF4-FFF2-40B4-BE49-F238E27FC236}">
                  <a16:creationId xmlns:a16="http://schemas.microsoft.com/office/drawing/2014/main" id="{361EF2FE-7BC8-4381-91D5-1D1A7CEA544D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131;p23">
              <a:extLst>
                <a:ext uri="{FF2B5EF4-FFF2-40B4-BE49-F238E27FC236}">
                  <a16:creationId xmlns:a16="http://schemas.microsoft.com/office/drawing/2014/main" id="{D72FE395-604A-4F29-8F9D-36CB9E263723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32;p23">
              <a:extLst>
                <a:ext uri="{FF2B5EF4-FFF2-40B4-BE49-F238E27FC236}">
                  <a16:creationId xmlns:a16="http://schemas.microsoft.com/office/drawing/2014/main" id="{8650EB65-6704-43C1-BCC1-69360A676BCE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33;p23">
              <a:extLst>
                <a:ext uri="{FF2B5EF4-FFF2-40B4-BE49-F238E27FC236}">
                  <a16:creationId xmlns:a16="http://schemas.microsoft.com/office/drawing/2014/main" id="{215531EB-CD81-47FC-BD89-43642B3BEC90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34;p23">
              <a:extLst>
                <a:ext uri="{FF2B5EF4-FFF2-40B4-BE49-F238E27FC236}">
                  <a16:creationId xmlns:a16="http://schemas.microsoft.com/office/drawing/2014/main" id="{D983F548-E282-425B-99CA-1B233B234239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35;p23">
              <a:extLst>
                <a:ext uri="{FF2B5EF4-FFF2-40B4-BE49-F238E27FC236}">
                  <a16:creationId xmlns:a16="http://schemas.microsoft.com/office/drawing/2014/main" id="{8C22481F-FCF6-4D97-9665-F8452C611D6C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6;p23">
              <a:extLst>
                <a:ext uri="{FF2B5EF4-FFF2-40B4-BE49-F238E27FC236}">
                  <a16:creationId xmlns:a16="http://schemas.microsoft.com/office/drawing/2014/main" id="{03782E3B-E450-4F11-8DB3-4FF74F67F85E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37;p23">
              <a:extLst>
                <a:ext uri="{FF2B5EF4-FFF2-40B4-BE49-F238E27FC236}">
                  <a16:creationId xmlns:a16="http://schemas.microsoft.com/office/drawing/2014/main" id="{6468FB64-1021-4467-86C2-91054295E2CD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38;p23">
              <a:extLst>
                <a:ext uri="{FF2B5EF4-FFF2-40B4-BE49-F238E27FC236}">
                  <a16:creationId xmlns:a16="http://schemas.microsoft.com/office/drawing/2014/main" id="{88C8C3F0-D0A1-4BD8-82F2-FB567DD262C8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39;p23">
              <a:extLst>
                <a:ext uri="{FF2B5EF4-FFF2-40B4-BE49-F238E27FC236}">
                  <a16:creationId xmlns:a16="http://schemas.microsoft.com/office/drawing/2014/main" id="{928C500E-1E1A-4944-BC0A-472F41F34A53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40;p23">
              <a:extLst>
                <a:ext uri="{FF2B5EF4-FFF2-40B4-BE49-F238E27FC236}">
                  <a16:creationId xmlns:a16="http://schemas.microsoft.com/office/drawing/2014/main" id="{EBD7BF59-2648-4F97-8DC1-A83E5E82D38E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41;p23">
              <a:extLst>
                <a:ext uri="{FF2B5EF4-FFF2-40B4-BE49-F238E27FC236}">
                  <a16:creationId xmlns:a16="http://schemas.microsoft.com/office/drawing/2014/main" id="{73C3C5F4-A224-4022-A404-C7858D674ECC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42;p23">
              <a:extLst>
                <a:ext uri="{FF2B5EF4-FFF2-40B4-BE49-F238E27FC236}">
                  <a16:creationId xmlns:a16="http://schemas.microsoft.com/office/drawing/2014/main" id="{6BA176B8-72D5-4C3C-B6F5-A51ABDFBE665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43;p23">
              <a:extLst>
                <a:ext uri="{FF2B5EF4-FFF2-40B4-BE49-F238E27FC236}">
                  <a16:creationId xmlns:a16="http://schemas.microsoft.com/office/drawing/2014/main" id="{6F6EAA1D-43CD-43B2-A3BF-6521201AC85C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44;p23">
              <a:extLst>
                <a:ext uri="{FF2B5EF4-FFF2-40B4-BE49-F238E27FC236}">
                  <a16:creationId xmlns:a16="http://schemas.microsoft.com/office/drawing/2014/main" id="{7E265499-5C55-4ABE-8624-22310DC677B9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45;p23">
              <a:extLst>
                <a:ext uri="{FF2B5EF4-FFF2-40B4-BE49-F238E27FC236}">
                  <a16:creationId xmlns:a16="http://schemas.microsoft.com/office/drawing/2014/main" id="{79CE9E38-D3C4-4CE4-BF59-6CA009530EA8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46;p23">
              <a:extLst>
                <a:ext uri="{FF2B5EF4-FFF2-40B4-BE49-F238E27FC236}">
                  <a16:creationId xmlns:a16="http://schemas.microsoft.com/office/drawing/2014/main" id="{19FD8193-C900-47CE-8B4F-B7111E87B15A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47;p23">
              <a:extLst>
                <a:ext uri="{FF2B5EF4-FFF2-40B4-BE49-F238E27FC236}">
                  <a16:creationId xmlns:a16="http://schemas.microsoft.com/office/drawing/2014/main" id="{BBE74FA3-34A4-4751-8852-2273EF5EFC6B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48;p23">
              <a:extLst>
                <a:ext uri="{FF2B5EF4-FFF2-40B4-BE49-F238E27FC236}">
                  <a16:creationId xmlns:a16="http://schemas.microsoft.com/office/drawing/2014/main" id="{2614B22D-7012-40CB-8775-A939176B928A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49;p23">
              <a:extLst>
                <a:ext uri="{FF2B5EF4-FFF2-40B4-BE49-F238E27FC236}">
                  <a16:creationId xmlns:a16="http://schemas.microsoft.com/office/drawing/2014/main" id="{B9B139F8-D019-4274-BDD3-17DB1D0BCBFC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50;p23">
              <a:extLst>
                <a:ext uri="{FF2B5EF4-FFF2-40B4-BE49-F238E27FC236}">
                  <a16:creationId xmlns:a16="http://schemas.microsoft.com/office/drawing/2014/main" id="{8469642E-B55F-449C-BAF7-F587E06E71B5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51;p23">
              <a:extLst>
                <a:ext uri="{FF2B5EF4-FFF2-40B4-BE49-F238E27FC236}">
                  <a16:creationId xmlns:a16="http://schemas.microsoft.com/office/drawing/2014/main" id="{9BC379F8-2237-4CE5-94F3-22C2E039DCE4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52;p23">
              <a:extLst>
                <a:ext uri="{FF2B5EF4-FFF2-40B4-BE49-F238E27FC236}">
                  <a16:creationId xmlns:a16="http://schemas.microsoft.com/office/drawing/2014/main" id="{2BA691B2-BFDB-415A-8414-482F06CB8C6D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53;p23">
              <a:extLst>
                <a:ext uri="{FF2B5EF4-FFF2-40B4-BE49-F238E27FC236}">
                  <a16:creationId xmlns:a16="http://schemas.microsoft.com/office/drawing/2014/main" id="{908568DA-1DC2-4C92-B83B-E0EAF1302278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54;p23">
              <a:extLst>
                <a:ext uri="{FF2B5EF4-FFF2-40B4-BE49-F238E27FC236}">
                  <a16:creationId xmlns:a16="http://schemas.microsoft.com/office/drawing/2014/main" id="{BAAAE072-A07A-4B7F-83F9-04C63DD6ADB2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55;p23">
              <a:extLst>
                <a:ext uri="{FF2B5EF4-FFF2-40B4-BE49-F238E27FC236}">
                  <a16:creationId xmlns:a16="http://schemas.microsoft.com/office/drawing/2014/main" id="{EF7CE978-7EFE-462C-AB68-F1D056F06D0D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56;p23">
              <a:extLst>
                <a:ext uri="{FF2B5EF4-FFF2-40B4-BE49-F238E27FC236}">
                  <a16:creationId xmlns:a16="http://schemas.microsoft.com/office/drawing/2014/main" id="{385958B1-490F-4B58-8983-49EC8BC96F5A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" name="Google Shape;128;p23">
            <a:extLst>
              <a:ext uri="{FF2B5EF4-FFF2-40B4-BE49-F238E27FC236}">
                <a16:creationId xmlns:a16="http://schemas.microsoft.com/office/drawing/2014/main" id="{F7A439C2-307D-4631-97DA-2BE33926D3F5}"/>
              </a:ext>
            </a:extLst>
          </p:cNvPr>
          <p:cNvGrpSpPr/>
          <p:nvPr/>
        </p:nvGrpSpPr>
        <p:grpSpPr>
          <a:xfrm rot="5400000">
            <a:off x="-945656" y="2599876"/>
            <a:ext cx="2582400" cy="289350"/>
            <a:chOff x="6967625" y="394825"/>
            <a:chExt cx="2582400" cy="289350"/>
          </a:xfrm>
        </p:grpSpPr>
        <p:sp>
          <p:nvSpPr>
            <p:cNvPr id="35" name="Google Shape;129;p23">
              <a:extLst>
                <a:ext uri="{FF2B5EF4-FFF2-40B4-BE49-F238E27FC236}">
                  <a16:creationId xmlns:a16="http://schemas.microsoft.com/office/drawing/2014/main" id="{D981B336-A218-4CAE-A8B1-585CD094E5C8}"/>
                </a:ext>
              </a:extLst>
            </p:cNvPr>
            <p:cNvSpPr/>
            <p:nvPr/>
          </p:nvSpPr>
          <p:spPr>
            <a:xfrm rot="-5400000">
              <a:off x="6967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30;p23">
              <a:extLst>
                <a:ext uri="{FF2B5EF4-FFF2-40B4-BE49-F238E27FC236}">
                  <a16:creationId xmlns:a16="http://schemas.microsoft.com/office/drawing/2014/main" id="{C682BB96-0FD9-4008-9F3C-82A68385C4CD}"/>
                </a:ext>
              </a:extLst>
            </p:cNvPr>
            <p:cNvSpPr/>
            <p:nvPr/>
          </p:nvSpPr>
          <p:spPr>
            <a:xfrm rot="-5400000">
              <a:off x="6967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31;p23">
              <a:extLst>
                <a:ext uri="{FF2B5EF4-FFF2-40B4-BE49-F238E27FC236}">
                  <a16:creationId xmlns:a16="http://schemas.microsoft.com/office/drawing/2014/main" id="{525FCBB5-8A65-4C99-988C-4C9F17601448}"/>
                </a:ext>
              </a:extLst>
            </p:cNvPr>
            <p:cNvSpPr/>
            <p:nvPr/>
          </p:nvSpPr>
          <p:spPr>
            <a:xfrm rot="-5400000">
              <a:off x="7158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32;p23">
              <a:extLst>
                <a:ext uri="{FF2B5EF4-FFF2-40B4-BE49-F238E27FC236}">
                  <a16:creationId xmlns:a16="http://schemas.microsoft.com/office/drawing/2014/main" id="{0C87AE6E-2C55-4C01-8A7A-BD93F0A08CB4}"/>
                </a:ext>
              </a:extLst>
            </p:cNvPr>
            <p:cNvSpPr/>
            <p:nvPr/>
          </p:nvSpPr>
          <p:spPr>
            <a:xfrm rot="-5400000">
              <a:off x="7158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33;p23">
              <a:extLst>
                <a:ext uri="{FF2B5EF4-FFF2-40B4-BE49-F238E27FC236}">
                  <a16:creationId xmlns:a16="http://schemas.microsoft.com/office/drawing/2014/main" id="{CF4E2B0A-559F-400D-9E8B-F4D1F23B6AC4}"/>
                </a:ext>
              </a:extLst>
            </p:cNvPr>
            <p:cNvSpPr/>
            <p:nvPr/>
          </p:nvSpPr>
          <p:spPr>
            <a:xfrm rot="-5400000">
              <a:off x="7348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34;p23">
              <a:extLst>
                <a:ext uri="{FF2B5EF4-FFF2-40B4-BE49-F238E27FC236}">
                  <a16:creationId xmlns:a16="http://schemas.microsoft.com/office/drawing/2014/main" id="{CA94A4B2-2D3F-4572-9C39-695F66ADF600}"/>
                </a:ext>
              </a:extLst>
            </p:cNvPr>
            <p:cNvSpPr/>
            <p:nvPr/>
          </p:nvSpPr>
          <p:spPr>
            <a:xfrm rot="-5400000">
              <a:off x="7348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35;p23">
              <a:extLst>
                <a:ext uri="{FF2B5EF4-FFF2-40B4-BE49-F238E27FC236}">
                  <a16:creationId xmlns:a16="http://schemas.microsoft.com/office/drawing/2014/main" id="{0B049E6D-7410-4099-B915-B757F8DB05F3}"/>
                </a:ext>
              </a:extLst>
            </p:cNvPr>
            <p:cNvSpPr/>
            <p:nvPr/>
          </p:nvSpPr>
          <p:spPr>
            <a:xfrm rot="-5400000">
              <a:off x="7539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36;p23">
              <a:extLst>
                <a:ext uri="{FF2B5EF4-FFF2-40B4-BE49-F238E27FC236}">
                  <a16:creationId xmlns:a16="http://schemas.microsoft.com/office/drawing/2014/main" id="{74F2EE1E-4DB5-439D-AE19-267140D320B9}"/>
                </a:ext>
              </a:extLst>
            </p:cNvPr>
            <p:cNvSpPr/>
            <p:nvPr/>
          </p:nvSpPr>
          <p:spPr>
            <a:xfrm rot="-5400000">
              <a:off x="7539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37;p23">
              <a:extLst>
                <a:ext uri="{FF2B5EF4-FFF2-40B4-BE49-F238E27FC236}">
                  <a16:creationId xmlns:a16="http://schemas.microsoft.com/office/drawing/2014/main" id="{E8759D74-AC52-4538-8BC7-9D6BD0087C75}"/>
                </a:ext>
              </a:extLst>
            </p:cNvPr>
            <p:cNvSpPr/>
            <p:nvPr/>
          </p:nvSpPr>
          <p:spPr>
            <a:xfrm rot="-5400000">
              <a:off x="7729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38;p23">
              <a:extLst>
                <a:ext uri="{FF2B5EF4-FFF2-40B4-BE49-F238E27FC236}">
                  <a16:creationId xmlns:a16="http://schemas.microsoft.com/office/drawing/2014/main" id="{811C0CA3-62A8-4C77-8806-EAACD41A6BF4}"/>
                </a:ext>
              </a:extLst>
            </p:cNvPr>
            <p:cNvSpPr/>
            <p:nvPr/>
          </p:nvSpPr>
          <p:spPr>
            <a:xfrm rot="-5400000">
              <a:off x="7729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39;p23">
              <a:extLst>
                <a:ext uri="{FF2B5EF4-FFF2-40B4-BE49-F238E27FC236}">
                  <a16:creationId xmlns:a16="http://schemas.microsoft.com/office/drawing/2014/main" id="{E794EF5C-774E-4119-8589-1E0E1FC2E507}"/>
                </a:ext>
              </a:extLst>
            </p:cNvPr>
            <p:cNvSpPr/>
            <p:nvPr/>
          </p:nvSpPr>
          <p:spPr>
            <a:xfrm rot="-5400000">
              <a:off x="7920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40;p23">
              <a:extLst>
                <a:ext uri="{FF2B5EF4-FFF2-40B4-BE49-F238E27FC236}">
                  <a16:creationId xmlns:a16="http://schemas.microsoft.com/office/drawing/2014/main" id="{EDA4B1F9-0062-427E-8025-0576461BEF52}"/>
                </a:ext>
              </a:extLst>
            </p:cNvPr>
            <p:cNvSpPr/>
            <p:nvPr/>
          </p:nvSpPr>
          <p:spPr>
            <a:xfrm rot="-5400000">
              <a:off x="7920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41;p23">
              <a:extLst>
                <a:ext uri="{FF2B5EF4-FFF2-40B4-BE49-F238E27FC236}">
                  <a16:creationId xmlns:a16="http://schemas.microsoft.com/office/drawing/2014/main" id="{9E8F9113-8B94-4A00-9143-F4DAEF85DE0B}"/>
                </a:ext>
              </a:extLst>
            </p:cNvPr>
            <p:cNvSpPr/>
            <p:nvPr/>
          </p:nvSpPr>
          <p:spPr>
            <a:xfrm rot="-5400000">
              <a:off x="8110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42;p23">
              <a:extLst>
                <a:ext uri="{FF2B5EF4-FFF2-40B4-BE49-F238E27FC236}">
                  <a16:creationId xmlns:a16="http://schemas.microsoft.com/office/drawing/2014/main" id="{8BA566BB-C170-4FF7-A0E6-59CDDFEF10F7}"/>
                </a:ext>
              </a:extLst>
            </p:cNvPr>
            <p:cNvSpPr/>
            <p:nvPr/>
          </p:nvSpPr>
          <p:spPr>
            <a:xfrm rot="-5400000">
              <a:off x="8110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43;p23">
              <a:extLst>
                <a:ext uri="{FF2B5EF4-FFF2-40B4-BE49-F238E27FC236}">
                  <a16:creationId xmlns:a16="http://schemas.microsoft.com/office/drawing/2014/main" id="{8E3FDC49-E406-43BF-9D03-CC8FB2694FF1}"/>
                </a:ext>
              </a:extLst>
            </p:cNvPr>
            <p:cNvSpPr/>
            <p:nvPr/>
          </p:nvSpPr>
          <p:spPr>
            <a:xfrm rot="-5400000">
              <a:off x="8301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144;p23">
              <a:extLst>
                <a:ext uri="{FF2B5EF4-FFF2-40B4-BE49-F238E27FC236}">
                  <a16:creationId xmlns:a16="http://schemas.microsoft.com/office/drawing/2014/main" id="{36D54363-E337-43F6-8ED3-18E78D62A1B6}"/>
                </a:ext>
              </a:extLst>
            </p:cNvPr>
            <p:cNvSpPr/>
            <p:nvPr/>
          </p:nvSpPr>
          <p:spPr>
            <a:xfrm rot="-5400000">
              <a:off x="8301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45;p23">
              <a:extLst>
                <a:ext uri="{FF2B5EF4-FFF2-40B4-BE49-F238E27FC236}">
                  <a16:creationId xmlns:a16="http://schemas.microsoft.com/office/drawing/2014/main" id="{E45AAC18-D57C-4512-A18C-6753BABB749C}"/>
                </a:ext>
              </a:extLst>
            </p:cNvPr>
            <p:cNvSpPr/>
            <p:nvPr/>
          </p:nvSpPr>
          <p:spPr>
            <a:xfrm rot="-5400000">
              <a:off x="8491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46;p23">
              <a:extLst>
                <a:ext uri="{FF2B5EF4-FFF2-40B4-BE49-F238E27FC236}">
                  <a16:creationId xmlns:a16="http://schemas.microsoft.com/office/drawing/2014/main" id="{5EEC85FE-779A-435B-A087-F3C47F53A92C}"/>
                </a:ext>
              </a:extLst>
            </p:cNvPr>
            <p:cNvSpPr/>
            <p:nvPr/>
          </p:nvSpPr>
          <p:spPr>
            <a:xfrm rot="-5400000">
              <a:off x="8491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47;p23">
              <a:extLst>
                <a:ext uri="{FF2B5EF4-FFF2-40B4-BE49-F238E27FC236}">
                  <a16:creationId xmlns:a16="http://schemas.microsoft.com/office/drawing/2014/main" id="{0915CF7F-BEDE-4B44-BFDC-ADD9CF7C52B7}"/>
                </a:ext>
              </a:extLst>
            </p:cNvPr>
            <p:cNvSpPr/>
            <p:nvPr/>
          </p:nvSpPr>
          <p:spPr>
            <a:xfrm rot="-5400000">
              <a:off x="8682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48;p23">
              <a:extLst>
                <a:ext uri="{FF2B5EF4-FFF2-40B4-BE49-F238E27FC236}">
                  <a16:creationId xmlns:a16="http://schemas.microsoft.com/office/drawing/2014/main" id="{68DC3EE7-2F13-4C9C-87C8-252772DE9B4F}"/>
                </a:ext>
              </a:extLst>
            </p:cNvPr>
            <p:cNvSpPr/>
            <p:nvPr/>
          </p:nvSpPr>
          <p:spPr>
            <a:xfrm rot="-5400000">
              <a:off x="8682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49;p23">
              <a:extLst>
                <a:ext uri="{FF2B5EF4-FFF2-40B4-BE49-F238E27FC236}">
                  <a16:creationId xmlns:a16="http://schemas.microsoft.com/office/drawing/2014/main" id="{CD588BE9-F6BB-4EE4-B979-2C42F1842CFA}"/>
                </a:ext>
              </a:extLst>
            </p:cNvPr>
            <p:cNvSpPr/>
            <p:nvPr/>
          </p:nvSpPr>
          <p:spPr>
            <a:xfrm rot="-5400000">
              <a:off x="8872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50;p23">
              <a:extLst>
                <a:ext uri="{FF2B5EF4-FFF2-40B4-BE49-F238E27FC236}">
                  <a16:creationId xmlns:a16="http://schemas.microsoft.com/office/drawing/2014/main" id="{CD50D282-0C11-4AB4-85DC-E8796AB4A318}"/>
                </a:ext>
              </a:extLst>
            </p:cNvPr>
            <p:cNvSpPr/>
            <p:nvPr/>
          </p:nvSpPr>
          <p:spPr>
            <a:xfrm rot="-5400000">
              <a:off x="8872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51;p23">
              <a:extLst>
                <a:ext uri="{FF2B5EF4-FFF2-40B4-BE49-F238E27FC236}">
                  <a16:creationId xmlns:a16="http://schemas.microsoft.com/office/drawing/2014/main" id="{ACE6BB58-95B3-472A-B87B-5FD45F4CF053}"/>
                </a:ext>
              </a:extLst>
            </p:cNvPr>
            <p:cNvSpPr/>
            <p:nvPr/>
          </p:nvSpPr>
          <p:spPr>
            <a:xfrm rot="-5400000">
              <a:off x="9063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52;p23">
              <a:extLst>
                <a:ext uri="{FF2B5EF4-FFF2-40B4-BE49-F238E27FC236}">
                  <a16:creationId xmlns:a16="http://schemas.microsoft.com/office/drawing/2014/main" id="{6FC02D5E-BD1F-4289-A60F-5ED4C1656FD6}"/>
                </a:ext>
              </a:extLst>
            </p:cNvPr>
            <p:cNvSpPr/>
            <p:nvPr/>
          </p:nvSpPr>
          <p:spPr>
            <a:xfrm rot="-5400000">
              <a:off x="9063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3;p23">
              <a:extLst>
                <a:ext uri="{FF2B5EF4-FFF2-40B4-BE49-F238E27FC236}">
                  <a16:creationId xmlns:a16="http://schemas.microsoft.com/office/drawing/2014/main" id="{246CCB8A-432E-4FB0-B444-BAF5B1080A47}"/>
                </a:ext>
              </a:extLst>
            </p:cNvPr>
            <p:cNvSpPr/>
            <p:nvPr/>
          </p:nvSpPr>
          <p:spPr>
            <a:xfrm rot="-5400000">
              <a:off x="92536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54;p23">
              <a:extLst>
                <a:ext uri="{FF2B5EF4-FFF2-40B4-BE49-F238E27FC236}">
                  <a16:creationId xmlns:a16="http://schemas.microsoft.com/office/drawing/2014/main" id="{17A86B37-CEE2-4B66-94E6-A7850B49A478}"/>
                </a:ext>
              </a:extLst>
            </p:cNvPr>
            <p:cNvSpPr/>
            <p:nvPr/>
          </p:nvSpPr>
          <p:spPr>
            <a:xfrm rot="-5400000">
              <a:off x="92536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5;p23">
              <a:extLst>
                <a:ext uri="{FF2B5EF4-FFF2-40B4-BE49-F238E27FC236}">
                  <a16:creationId xmlns:a16="http://schemas.microsoft.com/office/drawing/2014/main" id="{97688C25-CC44-45DD-B87B-145EA51E0454}"/>
                </a:ext>
              </a:extLst>
            </p:cNvPr>
            <p:cNvSpPr/>
            <p:nvPr/>
          </p:nvSpPr>
          <p:spPr>
            <a:xfrm rot="-5400000">
              <a:off x="9444125" y="57827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6;p23">
              <a:extLst>
                <a:ext uri="{FF2B5EF4-FFF2-40B4-BE49-F238E27FC236}">
                  <a16:creationId xmlns:a16="http://schemas.microsoft.com/office/drawing/2014/main" id="{11F47DE7-1D18-43FE-814A-ABE3919B8E2F}"/>
                </a:ext>
              </a:extLst>
            </p:cNvPr>
            <p:cNvSpPr/>
            <p:nvPr/>
          </p:nvSpPr>
          <p:spPr>
            <a:xfrm rot="-5400000">
              <a:off x="9444125" y="394825"/>
              <a:ext cx="105900" cy="1059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aphicFrame>
        <p:nvGraphicFramePr>
          <p:cNvPr id="3" name="Πίνακας 2">
            <a:extLst>
              <a:ext uri="{FF2B5EF4-FFF2-40B4-BE49-F238E27FC236}">
                <a16:creationId xmlns:a16="http://schemas.microsoft.com/office/drawing/2014/main" id="{C8BFEB2F-A1A4-4DA3-86BF-C99105162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777547"/>
              </p:ext>
            </p:extLst>
          </p:nvPr>
        </p:nvGraphicFramePr>
        <p:xfrm>
          <a:off x="785227" y="891634"/>
          <a:ext cx="7845394" cy="4192270"/>
        </p:xfrm>
        <a:graphic>
          <a:graphicData uri="http://schemas.openxmlformats.org/drawingml/2006/table">
            <a:tbl>
              <a:tblPr firstRow="1" bandRow="1"/>
              <a:tblGrid>
                <a:gridCol w="2934178">
                  <a:extLst>
                    <a:ext uri="{9D8B030D-6E8A-4147-A177-3AD203B41FA5}">
                      <a16:colId xmlns:a16="http://schemas.microsoft.com/office/drawing/2014/main" val="2842802084"/>
                    </a:ext>
                  </a:extLst>
                </a:gridCol>
                <a:gridCol w="925756">
                  <a:extLst>
                    <a:ext uri="{9D8B030D-6E8A-4147-A177-3AD203B41FA5}">
                      <a16:colId xmlns:a16="http://schemas.microsoft.com/office/drawing/2014/main" val="4286664203"/>
                    </a:ext>
                  </a:extLst>
                </a:gridCol>
                <a:gridCol w="2981250">
                  <a:extLst>
                    <a:ext uri="{9D8B030D-6E8A-4147-A177-3AD203B41FA5}">
                      <a16:colId xmlns:a16="http://schemas.microsoft.com/office/drawing/2014/main" val="499597519"/>
                    </a:ext>
                  </a:extLst>
                </a:gridCol>
                <a:gridCol w="1004210">
                  <a:extLst>
                    <a:ext uri="{9D8B030D-6E8A-4147-A177-3AD203B41FA5}">
                      <a16:colId xmlns:a16="http://schemas.microsoft.com/office/drawing/2014/main" val="1563243832"/>
                    </a:ext>
                  </a:extLst>
                </a:gridCol>
              </a:tblGrid>
              <a:tr h="250909">
                <a:tc gridSpan="2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Εξετάσεις</a:t>
                      </a:r>
                    </a:p>
                  </a:txBody>
                  <a:tcPr marL="50165" marR="50165" marT="24765" marB="2476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1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Εργασίες</a:t>
                      </a:r>
                    </a:p>
                  </a:txBody>
                  <a:tcPr marL="50165" marR="50165" marT="24765" marB="24765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963522"/>
                  </a:ext>
                </a:extLst>
              </a:tr>
              <a:tr h="454545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Αντιγραφή από άλλον σε τεστ ή εξετάσεις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27</a:t>
                      </a: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% - 280</a:t>
                      </a:r>
                    </a:p>
                  </a:txBody>
                  <a:tcPr marL="37465" marR="37465" marT="5080" marB="0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Αναφορά πηγών που δεν είχαν διαβαστεί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17% - 167</a:t>
                      </a:r>
                    </a:p>
                  </a:txBody>
                  <a:tcPr marL="37465" marR="37465" marT="5080" marB="0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17875"/>
                  </a:ext>
                </a:extLst>
              </a:tr>
              <a:tr h="658181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Επιλογή συγκεκριμένης θέσης στην αίθουσα προκειμένου να είναι κοντά με κάποιον για λήψη βοήθειας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28% - 287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Χρήση υλικού από πηγές, χωρίς τις κατάλληλες παραπομπές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28% - 288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584151"/>
                  </a:ext>
                </a:extLst>
              </a:tr>
              <a:tr h="658181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Λήψη βοήθειας από άλλον πριν την έναρξη της εξέτασης</a:t>
                      </a:r>
                    </a:p>
                  </a:txBody>
                  <a:tcPr marL="37465" marR="37465" marT="5080" marB="0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31% - 325</a:t>
                      </a:r>
                    </a:p>
                  </a:txBody>
                  <a:tcPr marL="37465" marR="37465" marT="5080" marB="0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Συνεργασία με άλλους σε τεστ ή εργασίες ενώ έπρεπε να εργαστούν ατομικά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41% - 419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484584"/>
                  </a:ext>
                </a:extLst>
              </a:tr>
              <a:tr h="615757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Χρήση κρυφών σημειώσεων (σκονάκια) ή άλλων βοηθημάτων κατά τη διάρκεια</a:t>
                      </a:r>
                    </a:p>
                  </a:txBody>
                  <a:tcPr marL="37465" marR="37465" marT="5080" marB="0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33</a:t>
                      </a: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% - 338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l-GR" sz="1400" b="0" i="0" u="none" strike="noStrike" cap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l-GR" sz="1400" b="0" i="0" u="none" strike="noStrike" cap="non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5895883"/>
                  </a:ext>
                </a:extLst>
              </a:tr>
              <a:tr h="658181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Αναζήτηση θεμάτων και απαντήσεων από προηγούμενη εξεταστική μαθήματος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6</a:t>
                      </a:r>
                      <a:r>
                        <a:rPr lang="en-US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3</a:t>
                      </a: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% - 644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l-GR" sz="1400" b="0" i="0" u="none" strike="noStrike" cap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l-GR" sz="1400" b="0" i="0" u="none" strike="noStrike" cap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993749"/>
                  </a:ext>
                </a:extLst>
              </a:tr>
              <a:tr h="454545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Αποδοχή αντιγραφής άλλου φοιτητή από το γραπτό τους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65% - 672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l-GR" sz="1400" b="0" i="0" u="none" strike="noStrike" cap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l-GR" sz="1400" b="0" i="0" u="none" strike="noStrike" cap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  <a:sym typeface="Arial"/>
                      </a:endParaRP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933639"/>
                  </a:ext>
                </a:extLst>
              </a:tr>
              <a:tr h="250909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 Μη επαρκής προετοιμασία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81% - 830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 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l-GR" sz="14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 </a:t>
                      </a:r>
                    </a:p>
                  </a:txBody>
                  <a:tcPr marL="50165" marR="50165" marT="24765" marB="24765" anchor="ctr">
                    <a:lnL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919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406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141158"/>
      </p:ext>
    </p:extLst>
  </p:cSld>
  <p:clrMapOvr>
    <a:masterClrMapping/>
  </p:clrMapOvr>
</p:sld>
</file>

<file path=ppt/theme/theme1.xml><?xml version="1.0" encoding="utf-8"?>
<a:theme xmlns:a="http://schemas.openxmlformats.org/drawingml/2006/main" name="Minimalist Business Basic Template by Slidesgo">
  <a:themeElements>
    <a:clrScheme name="Simple Light">
      <a:dk1>
        <a:srgbClr val="191919"/>
      </a:dk1>
      <a:lt1>
        <a:srgbClr val="F0F0F0"/>
      </a:lt1>
      <a:dk2>
        <a:srgbClr val="E7C22C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3872</TotalTime>
  <Words>939</Words>
  <Application>Microsoft Office PowerPoint</Application>
  <PresentationFormat>Προβολή στην οθόνη (16:9)</PresentationFormat>
  <Paragraphs>246</Paragraphs>
  <Slides>14</Slides>
  <Notes>8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23" baseType="lpstr">
      <vt:lpstr>Nunito Light</vt:lpstr>
      <vt:lpstr>Trebuchet MS</vt:lpstr>
      <vt:lpstr>Bebas Neue</vt:lpstr>
      <vt:lpstr>Arial</vt:lpstr>
      <vt:lpstr>Roboto</vt:lpstr>
      <vt:lpstr>Calibri</vt:lpstr>
      <vt:lpstr>Times New Roman</vt:lpstr>
      <vt:lpstr>Playfair Display ExtraBold</vt:lpstr>
      <vt:lpstr>Minimalist Business Basic Template by Slidesgo</vt:lpstr>
      <vt:lpstr>Ακαδημαϊκή εξαπάτηση  &amp; ο ρόλος των  ακαδημαϊκών βιβλιοθηκών  στην αντιμετώπισή της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Μεθοδολογία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Πρακτικές προεκτάσεις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Ακαδημαϊκή εξαπάτηση  &amp; ο ρόλος των  ακαδημαϊκών βιβλιοθηκών  στην αντιμετώπισή της</dc:title>
  <dc:creator>Dionisis</dc:creator>
  <cp:lastModifiedBy>Dionisis</cp:lastModifiedBy>
  <cp:revision>113</cp:revision>
  <dcterms:modified xsi:type="dcterms:W3CDTF">2023-01-10T10:10:42Z</dcterms:modified>
</cp:coreProperties>
</file>