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2" r:id="rId3"/>
    <p:sldId id="258" r:id="rId4"/>
    <p:sldId id="263" r:id="rId5"/>
    <p:sldId id="259" r:id="rId6"/>
    <p:sldId id="260" r:id="rId7"/>
    <p:sldId id="261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6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1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9D525E-A216-4B65-BAC3-CAB330028BE7}" type="doc">
      <dgm:prSet loTypeId="urn:microsoft.com/office/officeart/2005/8/layout/vList2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l-GR"/>
        </a:p>
      </dgm:t>
    </dgm:pt>
    <dgm:pt modelId="{085195BD-48C8-438E-9720-99667E58CF11}">
      <dgm:prSet/>
      <dgm:spPr/>
      <dgm:t>
        <a:bodyPr/>
        <a:lstStyle/>
        <a:p>
          <a:pPr algn="ctr"/>
          <a:r>
            <a:rPr lang="el-GR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Πρώτη έκθεση σε μικροοργανισμούς</a:t>
          </a:r>
          <a:br>
            <a:rPr lang="el-GR" b="0" i="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(δεν εγκαθιδρύει ένα γαστρεντερικό σύστημα)</a:t>
          </a:r>
        </a:p>
      </dgm:t>
    </dgm:pt>
    <dgm:pt modelId="{2CCF821B-F315-4F67-85F7-FD1FBE002D52}" type="parTrans" cxnId="{5DE4CF0C-567D-4A14-AE95-0B44370ED619}">
      <dgm:prSet/>
      <dgm:spPr/>
      <dgm:t>
        <a:bodyPr/>
        <a:lstStyle/>
        <a:p>
          <a:pPr algn="ctr"/>
          <a:endParaRPr lang="el-GR" b="0" i="0"/>
        </a:p>
      </dgm:t>
    </dgm:pt>
    <dgm:pt modelId="{4903ACF0-9FD6-45B4-B623-3F3CEABAA628}" type="sibTrans" cxnId="{5DE4CF0C-567D-4A14-AE95-0B44370ED619}">
      <dgm:prSet/>
      <dgm:spPr/>
      <dgm:t>
        <a:bodyPr/>
        <a:lstStyle/>
        <a:p>
          <a:pPr algn="ctr"/>
          <a:endParaRPr lang="el-GR" b="0" i="0"/>
        </a:p>
      </dgm:t>
    </dgm:pt>
    <dgm:pt modelId="{16F72B11-3597-45D0-B618-62A8BE819D6B}">
      <dgm:prSet custT="1"/>
      <dgm:spPr/>
      <dgm:t>
        <a:bodyPr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Σημαντικότερη έκθεση -&gt; τοκετός </a:t>
          </a:r>
          <a:b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</a:b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(δημιουργία εντερικής </a:t>
          </a:r>
          <a:r>
            <a:rPr lang="el-GR" sz="2300" b="0" i="0" kern="1200" dirty="0" err="1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μικροχλωρίδας</a:t>
          </a: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)</a:t>
          </a:r>
        </a:p>
      </dgm:t>
    </dgm:pt>
    <dgm:pt modelId="{AA91697C-A77C-42BC-81A3-3FB004AA3033}" type="parTrans" cxnId="{4552AF7A-6E1B-4030-AD1B-920375019086}">
      <dgm:prSet/>
      <dgm:spPr/>
      <dgm:t>
        <a:bodyPr/>
        <a:lstStyle/>
        <a:p>
          <a:pPr algn="ctr"/>
          <a:endParaRPr lang="el-GR" b="0" i="0"/>
        </a:p>
      </dgm:t>
    </dgm:pt>
    <dgm:pt modelId="{9B964115-1D2F-4A6D-9576-AB2BBBBCB5A3}" type="sibTrans" cxnId="{4552AF7A-6E1B-4030-AD1B-920375019086}">
      <dgm:prSet/>
      <dgm:spPr/>
      <dgm:t>
        <a:bodyPr/>
        <a:lstStyle/>
        <a:p>
          <a:pPr algn="ctr"/>
          <a:endParaRPr lang="el-GR" b="0" i="0"/>
        </a:p>
      </dgm:t>
    </dgm:pt>
    <dgm:pt modelId="{FF13192B-D951-4872-B7AA-89728188E458}">
      <dgm:prSet custT="1"/>
      <dgm:spPr/>
      <dgm:t>
        <a:bodyPr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Φυσιολογικός τοκετός</a:t>
          </a:r>
        </a:p>
      </dgm:t>
    </dgm:pt>
    <dgm:pt modelId="{3CB3AF2D-7DDA-4EB5-90B7-FC5461F186E3}" type="parTrans" cxnId="{CF574BC0-9A3A-4CF3-9B09-BCF523D74915}">
      <dgm:prSet/>
      <dgm:spPr/>
      <dgm:t>
        <a:bodyPr/>
        <a:lstStyle/>
        <a:p>
          <a:pPr algn="ctr"/>
          <a:endParaRPr lang="el-GR" b="0" i="0"/>
        </a:p>
      </dgm:t>
    </dgm:pt>
    <dgm:pt modelId="{53C2DF35-6D91-48FF-8CFF-6DC8679CE9FB}" type="sibTrans" cxnId="{CF574BC0-9A3A-4CF3-9B09-BCF523D74915}">
      <dgm:prSet/>
      <dgm:spPr/>
      <dgm:t>
        <a:bodyPr/>
        <a:lstStyle/>
        <a:p>
          <a:pPr algn="ctr"/>
          <a:endParaRPr lang="el-GR" b="0" i="0"/>
        </a:p>
      </dgm:t>
    </dgm:pt>
    <dgm:pt modelId="{D5779A0E-E5BA-4398-9FAD-B1EF3F2D4BA9}">
      <dgm:prSet custT="1"/>
      <dgm:spPr/>
      <dgm:t>
        <a:bodyPr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Καισαρική τομή</a:t>
          </a:r>
        </a:p>
      </dgm:t>
    </dgm:pt>
    <dgm:pt modelId="{0E4D3975-1D91-4B1B-8E8F-921C46507A51}" type="parTrans" cxnId="{282390FC-162D-475A-BEEA-7C208F880F30}">
      <dgm:prSet/>
      <dgm:spPr/>
      <dgm:t>
        <a:bodyPr/>
        <a:lstStyle/>
        <a:p>
          <a:pPr algn="ctr"/>
          <a:endParaRPr lang="el-GR" b="0" i="0"/>
        </a:p>
      </dgm:t>
    </dgm:pt>
    <dgm:pt modelId="{CB037F4F-0A01-4C2F-A319-048B0716C521}" type="sibTrans" cxnId="{282390FC-162D-475A-BEEA-7C208F880F30}">
      <dgm:prSet/>
      <dgm:spPr/>
      <dgm:t>
        <a:bodyPr/>
        <a:lstStyle/>
        <a:p>
          <a:pPr algn="ctr"/>
          <a:endParaRPr lang="el-GR" b="0" i="0"/>
        </a:p>
      </dgm:t>
    </dgm:pt>
    <dgm:pt modelId="{FC88BEFA-2C59-4A64-91CF-D1E0CBB140FC}" type="pres">
      <dgm:prSet presAssocID="{B09D525E-A216-4B65-BAC3-CAB330028BE7}" presName="linear" presStyleCnt="0">
        <dgm:presLayoutVars>
          <dgm:animLvl val="lvl"/>
          <dgm:resizeHandles val="exact"/>
        </dgm:presLayoutVars>
      </dgm:prSet>
      <dgm:spPr/>
    </dgm:pt>
    <dgm:pt modelId="{D2767573-BCBA-4AE5-BB0F-4F7DFB7636AE}" type="pres">
      <dgm:prSet presAssocID="{085195BD-48C8-438E-9720-99667E58CF11}" presName="parentText" presStyleLbl="node1" presStyleIdx="0" presStyleCnt="4" custLinFactNeighborX="-300" custLinFactNeighborY="19894">
        <dgm:presLayoutVars>
          <dgm:chMax val="0"/>
          <dgm:bulletEnabled val="1"/>
        </dgm:presLayoutVars>
      </dgm:prSet>
      <dgm:spPr/>
    </dgm:pt>
    <dgm:pt modelId="{A210270B-87B4-4EB2-8E25-7A52C1058557}" type="pres">
      <dgm:prSet presAssocID="{4903ACF0-9FD6-45B4-B623-3F3CEABAA628}" presName="spacer" presStyleCnt="0"/>
      <dgm:spPr/>
    </dgm:pt>
    <dgm:pt modelId="{FCF17F97-93D7-49DD-932A-92FAA1745653}" type="pres">
      <dgm:prSet presAssocID="{16F72B11-3597-45D0-B618-62A8BE819D6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7D12BAA-A1BA-44E4-AF47-3D68F6832C1A}" type="pres">
      <dgm:prSet presAssocID="{9B964115-1D2F-4A6D-9576-AB2BBBBCB5A3}" presName="spacer" presStyleCnt="0"/>
      <dgm:spPr/>
    </dgm:pt>
    <dgm:pt modelId="{CF2FECA2-23BD-4F51-9466-2450EFF2F70B}" type="pres">
      <dgm:prSet presAssocID="{FF13192B-D951-4872-B7AA-89728188E45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F8CB0F6-9665-4087-8CD1-CD08D047E7CE}" type="pres">
      <dgm:prSet presAssocID="{53C2DF35-6D91-48FF-8CFF-6DC8679CE9FB}" presName="spacer" presStyleCnt="0"/>
      <dgm:spPr/>
    </dgm:pt>
    <dgm:pt modelId="{861176A1-E927-4178-BC13-0FB5FDB3AAAD}" type="pres">
      <dgm:prSet presAssocID="{D5779A0E-E5BA-4398-9FAD-B1EF3F2D4BA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DE4CF0C-567D-4A14-AE95-0B44370ED619}" srcId="{B09D525E-A216-4B65-BAC3-CAB330028BE7}" destId="{085195BD-48C8-438E-9720-99667E58CF11}" srcOrd="0" destOrd="0" parTransId="{2CCF821B-F315-4F67-85F7-FD1FBE002D52}" sibTransId="{4903ACF0-9FD6-45B4-B623-3F3CEABAA628}"/>
    <dgm:cxn modelId="{961A7831-DA3F-4B04-AD50-88BF666C5BC9}" type="presOf" srcId="{B09D525E-A216-4B65-BAC3-CAB330028BE7}" destId="{FC88BEFA-2C59-4A64-91CF-D1E0CBB140FC}" srcOrd="0" destOrd="0" presId="urn:microsoft.com/office/officeart/2005/8/layout/vList2"/>
    <dgm:cxn modelId="{4B095A68-82B3-446F-BF3D-9FA59F41F7D1}" type="presOf" srcId="{FF13192B-D951-4872-B7AA-89728188E458}" destId="{CF2FECA2-23BD-4F51-9466-2450EFF2F70B}" srcOrd="0" destOrd="0" presId="urn:microsoft.com/office/officeart/2005/8/layout/vList2"/>
    <dgm:cxn modelId="{4552AF7A-6E1B-4030-AD1B-920375019086}" srcId="{B09D525E-A216-4B65-BAC3-CAB330028BE7}" destId="{16F72B11-3597-45D0-B618-62A8BE819D6B}" srcOrd="1" destOrd="0" parTransId="{AA91697C-A77C-42BC-81A3-3FB004AA3033}" sibTransId="{9B964115-1D2F-4A6D-9576-AB2BBBBCB5A3}"/>
    <dgm:cxn modelId="{AEDF5399-7D13-47FE-A52D-0A5BE569F72B}" type="presOf" srcId="{D5779A0E-E5BA-4398-9FAD-B1EF3F2D4BA9}" destId="{861176A1-E927-4178-BC13-0FB5FDB3AAAD}" srcOrd="0" destOrd="0" presId="urn:microsoft.com/office/officeart/2005/8/layout/vList2"/>
    <dgm:cxn modelId="{DD6CDCBA-A896-4E23-A3A9-73164C2846ED}" type="presOf" srcId="{16F72B11-3597-45D0-B618-62A8BE819D6B}" destId="{FCF17F97-93D7-49DD-932A-92FAA1745653}" srcOrd="0" destOrd="0" presId="urn:microsoft.com/office/officeart/2005/8/layout/vList2"/>
    <dgm:cxn modelId="{CF574BC0-9A3A-4CF3-9B09-BCF523D74915}" srcId="{B09D525E-A216-4B65-BAC3-CAB330028BE7}" destId="{FF13192B-D951-4872-B7AA-89728188E458}" srcOrd="2" destOrd="0" parTransId="{3CB3AF2D-7DDA-4EB5-90B7-FC5461F186E3}" sibTransId="{53C2DF35-6D91-48FF-8CFF-6DC8679CE9FB}"/>
    <dgm:cxn modelId="{0B223DCF-B39F-43B1-B9B4-BAD2739C9179}" type="presOf" srcId="{085195BD-48C8-438E-9720-99667E58CF11}" destId="{D2767573-BCBA-4AE5-BB0F-4F7DFB7636AE}" srcOrd="0" destOrd="0" presId="urn:microsoft.com/office/officeart/2005/8/layout/vList2"/>
    <dgm:cxn modelId="{282390FC-162D-475A-BEEA-7C208F880F30}" srcId="{B09D525E-A216-4B65-BAC3-CAB330028BE7}" destId="{D5779A0E-E5BA-4398-9FAD-B1EF3F2D4BA9}" srcOrd="3" destOrd="0" parTransId="{0E4D3975-1D91-4B1B-8E8F-921C46507A51}" sibTransId="{CB037F4F-0A01-4C2F-A319-048B0716C521}"/>
    <dgm:cxn modelId="{C7D932BE-33E0-4E21-BEA9-2A34E3D4AC95}" type="presParOf" srcId="{FC88BEFA-2C59-4A64-91CF-D1E0CBB140FC}" destId="{D2767573-BCBA-4AE5-BB0F-4F7DFB7636AE}" srcOrd="0" destOrd="0" presId="urn:microsoft.com/office/officeart/2005/8/layout/vList2"/>
    <dgm:cxn modelId="{57134DDA-32D0-4355-9FDD-804E43FC557B}" type="presParOf" srcId="{FC88BEFA-2C59-4A64-91CF-D1E0CBB140FC}" destId="{A210270B-87B4-4EB2-8E25-7A52C1058557}" srcOrd="1" destOrd="0" presId="urn:microsoft.com/office/officeart/2005/8/layout/vList2"/>
    <dgm:cxn modelId="{D416202A-CE34-4EBE-AA4F-90B802D1A09A}" type="presParOf" srcId="{FC88BEFA-2C59-4A64-91CF-D1E0CBB140FC}" destId="{FCF17F97-93D7-49DD-932A-92FAA1745653}" srcOrd="2" destOrd="0" presId="urn:microsoft.com/office/officeart/2005/8/layout/vList2"/>
    <dgm:cxn modelId="{7BB89437-B1DD-4D69-B716-840FCE2B612D}" type="presParOf" srcId="{FC88BEFA-2C59-4A64-91CF-D1E0CBB140FC}" destId="{C7D12BAA-A1BA-44E4-AF47-3D68F6832C1A}" srcOrd="3" destOrd="0" presId="urn:microsoft.com/office/officeart/2005/8/layout/vList2"/>
    <dgm:cxn modelId="{55BB333C-CD2F-4DD2-8622-114535DC2C9F}" type="presParOf" srcId="{FC88BEFA-2C59-4A64-91CF-D1E0CBB140FC}" destId="{CF2FECA2-23BD-4F51-9466-2450EFF2F70B}" srcOrd="4" destOrd="0" presId="urn:microsoft.com/office/officeart/2005/8/layout/vList2"/>
    <dgm:cxn modelId="{82257F32-89AE-4AA6-866A-6533498FE658}" type="presParOf" srcId="{FC88BEFA-2C59-4A64-91CF-D1E0CBB140FC}" destId="{1F8CB0F6-9665-4087-8CD1-CD08D047E7CE}" srcOrd="5" destOrd="0" presId="urn:microsoft.com/office/officeart/2005/8/layout/vList2"/>
    <dgm:cxn modelId="{9F730E07-70BE-4DE9-B77B-29053C29D0DA}" type="presParOf" srcId="{FC88BEFA-2C59-4A64-91CF-D1E0CBB140FC}" destId="{861176A1-E927-4178-BC13-0FB5FDB3AAA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C0604F-DE4D-4CC2-AAF6-A0C7035EFF68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89704A63-EDF7-411B-B378-079DD1F0E64D}">
      <dgm:prSet custT="1"/>
      <dgm:spPr/>
      <dgm:t>
        <a:bodyPr/>
        <a:lstStyle/>
        <a:p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Εμβρυακή ηλικία</a:t>
          </a:r>
        </a:p>
      </dgm:t>
    </dgm:pt>
    <dgm:pt modelId="{DBB60DAE-1336-457F-8EF4-57145AC5DB93}" type="parTrans" cxnId="{C8A0A381-A514-4D94-A2E0-94ABC1523E81}">
      <dgm:prSet/>
      <dgm:spPr/>
      <dgm:t>
        <a:bodyPr/>
        <a:lstStyle/>
        <a:p>
          <a:endParaRPr lang="el-GR"/>
        </a:p>
      </dgm:t>
    </dgm:pt>
    <dgm:pt modelId="{63656E1C-AC5A-47F4-A2BD-5AB1B9BD2AED}" type="sibTrans" cxnId="{C8A0A381-A514-4D94-A2E0-94ABC1523E81}">
      <dgm:prSet/>
      <dgm:spPr/>
      <dgm:t>
        <a:bodyPr/>
        <a:lstStyle/>
        <a:p>
          <a:endParaRPr lang="el-GR"/>
        </a:p>
      </dgm:t>
    </dgm:pt>
    <dgm:pt modelId="{1AB76F9B-F697-47BB-A1F0-83ECFD56C6B0}">
      <dgm:prSet custT="1"/>
      <dgm:spPr/>
      <dgm:t>
        <a:bodyPr/>
        <a:lstStyle/>
        <a:p>
          <a:b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Βρεφική και παιδική ηλικία</a:t>
          </a:r>
        </a:p>
      </dgm:t>
    </dgm:pt>
    <dgm:pt modelId="{917A67F1-81D5-4A38-8F72-129B88FF40BB}" type="parTrans" cxnId="{87F39470-0E75-4F97-A586-79E3DCF4CBE0}">
      <dgm:prSet/>
      <dgm:spPr/>
      <dgm:t>
        <a:bodyPr/>
        <a:lstStyle/>
        <a:p>
          <a:endParaRPr lang="el-GR"/>
        </a:p>
      </dgm:t>
    </dgm:pt>
    <dgm:pt modelId="{887EC7FB-8D04-466D-870C-947B0C8B4029}" type="sibTrans" cxnId="{87F39470-0E75-4F97-A586-79E3DCF4CBE0}">
      <dgm:prSet/>
      <dgm:spPr/>
      <dgm:t>
        <a:bodyPr/>
        <a:lstStyle/>
        <a:p>
          <a:endParaRPr lang="el-GR"/>
        </a:p>
      </dgm:t>
    </dgm:pt>
    <dgm:pt modelId="{82591344-54B2-43EA-AA85-774FEA50A5B5}">
      <dgm:prSet/>
      <dgm:spPr/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Ενήλικη ζωή</a:t>
          </a:r>
        </a:p>
      </dgm:t>
    </dgm:pt>
    <dgm:pt modelId="{3EA42A6A-BFF5-46E5-8059-3CF17E9C3C6D}" type="parTrans" cxnId="{411BC66B-203E-4FC2-9F61-A218B805C3E0}">
      <dgm:prSet/>
      <dgm:spPr/>
      <dgm:t>
        <a:bodyPr/>
        <a:lstStyle/>
        <a:p>
          <a:endParaRPr lang="el-GR"/>
        </a:p>
      </dgm:t>
    </dgm:pt>
    <dgm:pt modelId="{142E4F12-309F-41F5-8BC0-5C7BC858809A}" type="sibTrans" cxnId="{411BC66B-203E-4FC2-9F61-A218B805C3E0}">
      <dgm:prSet/>
      <dgm:spPr/>
      <dgm:t>
        <a:bodyPr/>
        <a:lstStyle/>
        <a:p>
          <a:endParaRPr lang="el-GR"/>
        </a:p>
      </dgm:t>
    </dgm:pt>
    <dgm:pt modelId="{A587D3F9-A31A-4968-B097-A18494FCF61A}">
      <dgm:prSet/>
      <dgm:spPr/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Τρίτη ηλικία</a:t>
          </a:r>
        </a:p>
      </dgm:t>
    </dgm:pt>
    <dgm:pt modelId="{4344F20C-4F25-42C6-BD25-460C32E0ACDF}" type="parTrans" cxnId="{8D86DBC3-1327-457F-BF31-F902FA39D823}">
      <dgm:prSet/>
      <dgm:spPr/>
      <dgm:t>
        <a:bodyPr/>
        <a:lstStyle/>
        <a:p>
          <a:endParaRPr lang="el-GR"/>
        </a:p>
      </dgm:t>
    </dgm:pt>
    <dgm:pt modelId="{3BAD8159-B2F1-45C4-B3F6-E1B3C86854CC}" type="sibTrans" cxnId="{8D86DBC3-1327-457F-BF31-F902FA39D823}">
      <dgm:prSet/>
      <dgm:spPr/>
      <dgm:t>
        <a:bodyPr/>
        <a:lstStyle/>
        <a:p>
          <a:endParaRPr lang="el-GR"/>
        </a:p>
      </dgm:t>
    </dgm:pt>
    <dgm:pt modelId="{EEEB7F4B-2E6C-43A3-AB3A-32DAE951289D}">
      <dgm:prSet/>
      <dgm:spPr/>
      <dgm:t>
        <a:bodyPr/>
        <a:lstStyle/>
        <a:p>
          <a:pPr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Θηλασμός και Βρεφικό γάλα εμπορίου</a:t>
          </a:r>
        </a:p>
      </dgm:t>
    </dgm:pt>
    <dgm:pt modelId="{F5A8076D-4596-49B5-AA07-51B7E60469AB}" type="parTrans" cxnId="{EC193B28-BCAF-4E53-8EDF-30B3EA75820D}">
      <dgm:prSet/>
      <dgm:spPr/>
      <dgm:t>
        <a:bodyPr/>
        <a:lstStyle/>
        <a:p>
          <a:endParaRPr lang="el-GR"/>
        </a:p>
      </dgm:t>
    </dgm:pt>
    <dgm:pt modelId="{BA588627-BE54-45AF-A3A9-73B224D70B3C}" type="sibTrans" cxnId="{EC193B28-BCAF-4E53-8EDF-30B3EA75820D}">
      <dgm:prSet/>
      <dgm:spPr/>
      <dgm:t>
        <a:bodyPr/>
        <a:lstStyle/>
        <a:p>
          <a:endParaRPr lang="el-GR"/>
        </a:p>
      </dgm:t>
    </dgm:pt>
    <dgm:pt modelId="{53BC1210-5C70-477F-81B3-E273BB726ED5}">
      <dgm:prSet/>
      <dgm:spPr/>
      <dgm:t>
        <a:bodyPr/>
        <a:lstStyle/>
        <a:p>
          <a:pPr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Σταθεροποίηση εντερικού μικροβιώματος στα </a:t>
          </a:r>
          <a:r>
            <a:rPr lang="el-GR" b="1" dirty="0">
              <a:latin typeface="Times New Roman" panose="02020603050405020304" pitchFamily="18" charset="0"/>
              <a:cs typeface="Times New Roman" panose="02020603050405020304" pitchFamily="18" charset="0"/>
            </a:rPr>
            <a:t>3 έτη</a:t>
          </a:r>
        </a:p>
      </dgm:t>
    </dgm:pt>
    <dgm:pt modelId="{FEE538C3-D56C-49E8-B771-3DDC05403723}" type="parTrans" cxnId="{DEEB1CAC-5EE2-49DD-AD4B-15FAE8BFD956}">
      <dgm:prSet/>
      <dgm:spPr/>
      <dgm:t>
        <a:bodyPr/>
        <a:lstStyle/>
        <a:p>
          <a:endParaRPr lang="el-GR"/>
        </a:p>
      </dgm:t>
    </dgm:pt>
    <dgm:pt modelId="{8B7278D0-84CD-408B-965E-69CFFDBA6B79}" type="sibTrans" cxnId="{DEEB1CAC-5EE2-49DD-AD4B-15FAE8BFD956}">
      <dgm:prSet/>
      <dgm:spPr/>
      <dgm:t>
        <a:bodyPr/>
        <a:lstStyle/>
        <a:p>
          <a:endParaRPr lang="el-GR"/>
        </a:p>
      </dgm:t>
    </dgm:pt>
    <dgm:pt modelId="{83828CD1-6C49-4352-A77F-A99757723D64}">
      <dgm:prSet/>
      <dgm:spPr/>
      <dgm:t>
        <a:bodyPr/>
        <a:lstStyle/>
        <a:p>
          <a:pPr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Παρέμβαση στο εντερικό </a:t>
          </a:r>
          <a:r>
            <a:rPr lang="el-GR" dirty="0" err="1">
              <a:latin typeface="Times New Roman" panose="02020603050405020304" pitchFamily="18" charset="0"/>
              <a:cs typeface="Times New Roman" panose="02020603050405020304" pitchFamily="18" charset="0"/>
            </a:rPr>
            <a:t>μικροβίωμα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 γίνεται τα πρώτα 2-3 χρόνια.</a:t>
          </a:r>
        </a:p>
      </dgm:t>
    </dgm:pt>
    <dgm:pt modelId="{494CFC20-0069-4E01-805C-02294A2541DC}" type="parTrans" cxnId="{B955FD6B-7802-426D-85DC-94BBB2D29F76}">
      <dgm:prSet/>
      <dgm:spPr/>
      <dgm:t>
        <a:bodyPr/>
        <a:lstStyle/>
        <a:p>
          <a:endParaRPr lang="el-GR"/>
        </a:p>
      </dgm:t>
    </dgm:pt>
    <dgm:pt modelId="{909F4FD3-39F4-46EC-837B-D11C24281312}" type="sibTrans" cxnId="{B955FD6B-7802-426D-85DC-94BBB2D29F76}">
      <dgm:prSet/>
      <dgm:spPr/>
      <dgm:t>
        <a:bodyPr/>
        <a:lstStyle/>
        <a:p>
          <a:endParaRPr lang="el-GR"/>
        </a:p>
      </dgm:t>
    </dgm:pt>
    <dgm:pt modelId="{F6A4E7F4-BF22-4C91-ACFA-11D3E8FE1713}">
      <dgm:prSet/>
      <dgm:spPr/>
      <dgm:t>
        <a:bodyPr/>
        <a:lstStyle/>
        <a:p>
          <a:pPr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Λιγότερο ποικιλόμορφο </a:t>
          </a:r>
        </a:p>
      </dgm:t>
    </dgm:pt>
    <dgm:pt modelId="{81D81B65-BEC6-4EC4-A38F-1C00B7EB73F7}" type="parTrans" cxnId="{8975393E-DB79-47F8-AF3F-334EA9BDD2C6}">
      <dgm:prSet/>
      <dgm:spPr/>
      <dgm:t>
        <a:bodyPr/>
        <a:lstStyle/>
        <a:p>
          <a:endParaRPr lang="el-GR"/>
        </a:p>
      </dgm:t>
    </dgm:pt>
    <dgm:pt modelId="{CDD2E329-3763-4790-92F7-579A93FBE950}" type="sibTrans" cxnId="{8975393E-DB79-47F8-AF3F-334EA9BDD2C6}">
      <dgm:prSet/>
      <dgm:spPr/>
      <dgm:t>
        <a:bodyPr/>
        <a:lstStyle/>
        <a:p>
          <a:endParaRPr lang="el-GR"/>
        </a:p>
      </dgm:t>
    </dgm:pt>
    <dgm:pt modelId="{DCCABA45-FF5D-4250-8863-EC3C6A470392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Γήρανση του εντέρου χαρακτηρίζεται από μια περίοδο αστάθεια</a:t>
          </a:r>
        </a:p>
      </dgm:t>
    </dgm:pt>
    <dgm:pt modelId="{85A89384-9EA5-4FC7-8A5D-2E0DC08732E4}" type="parTrans" cxnId="{626D2032-632B-44AE-9C4A-432DCEC67F00}">
      <dgm:prSet/>
      <dgm:spPr/>
      <dgm:t>
        <a:bodyPr/>
        <a:lstStyle/>
        <a:p>
          <a:endParaRPr lang="el-GR"/>
        </a:p>
      </dgm:t>
    </dgm:pt>
    <dgm:pt modelId="{B01C3DA6-065A-4459-AE17-DE4CB00DBCC6}" type="sibTrans" cxnId="{626D2032-632B-44AE-9C4A-432DCEC67F00}">
      <dgm:prSet/>
      <dgm:spPr/>
      <dgm:t>
        <a:bodyPr/>
        <a:lstStyle/>
        <a:p>
          <a:endParaRPr lang="el-GR"/>
        </a:p>
      </dgm:t>
    </dgm:pt>
    <dgm:pt modelId="{CEFE7CD1-C106-4660-9B36-8A634CBC3CD0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Αρχή και το τέλος της ζωής -&gt; ευθραυστότητα του μικροβίου του εντέρου και ευαισθησία σε ασθένειες </a:t>
          </a:r>
        </a:p>
      </dgm:t>
    </dgm:pt>
    <dgm:pt modelId="{9B5AD42E-110E-4B0C-9CAF-6E9355E1A2EC}" type="parTrans" cxnId="{64E7BAFE-AA1F-452B-827B-F85D0074153A}">
      <dgm:prSet/>
      <dgm:spPr/>
      <dgm:t>
        <a:bodyPr/>
        <a:lstStyle/>
        <a:p>
          <a:endParaRPr lang="el-GR"/>
        </a:p>
      </dgm:t>
    </dgm:pt>
    <dgm:pt modelId="{0729A151-A3BB-4BB7-B37D-015F64D32F9F}" type="sibTrans" cxnId="{64E7BAFE-AA1F-452B-827B-F85D0074153A}">
      <dgm:prSet/>
      <dgm:spPr/>
      <dgm:t>
        <a:bodyPr/>
        <a:lstStyle/>
        <a:p>
          <a:endParaRPr lang="el-GR"/>
        </a:p>
      </dgm:t>
    </dgm:pt>
    <dgm:pt modelId="{608CFC39-F75E-4FAB-AC9F-A0E794F49288}" type="pres">
      <dgm:prSet presAssocID="{2DC0604F-DE4D-4CC2-AAF6-A0C7035EFF68}" presName="linearFlow" presStyleCnt="0">
        <dgm:presLayoutVars>
          <dgm:dir/>
          <dgm:animLvl val="lvl"/>
          <dgm:resizeHandles val="exact"/>
        </dgm:presLayoutVars>
      </dgm:prSet>
      <dgm:spPr/>
    </dgm:pt>
    <dgm:pt modelId="{774D6BB0-7E05-4762-9D9D-C436F5D606EE}" type="pres">
      <dgm:prSet presAssocID="{89704A63-EDF7-411B-B378-079DD1F0E64D}" presName="composite" presStyleCnt="0"/>
      <dgm:spPr/>
    </dgm:pt>
    <dgm:pt modelId="{BEABD232-D407-4A8A-ABEC-D01478E41ED2}" type="pres">
      <dgm:prSet presAssocID="{89704A63-EDF7-411B-B378-079DD1F0E64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AC5C0F1B-B97C-496F-95FC-DEBC0608C5D5}" type="pres">
      <dgm:prSet presAssocID="{89704A63-EDF7-411B-B378-079DD1F0E64D}" presName="descendantText" presStyleLbl="alignAcc1" presStyleIdx="0" presStyleCnt="4" custScaleX="96844" custScaleY="100000" custLinFactNeighborX="-1636" custLinFactNeighborY="4631">
        <dgm:presLayoutVars>
          <dgm:bulletEnabled val="1"/>
        </dgm:presLayoutVars>
      </dgm:prSet>
      <dgm:spPr/>
    </dgm:pt>
    <dgm:pt modelId="{AC346176-321F-4B52-BF1C-21705154BFDB}" type="pres">
      <dgm:prSet presAssocID="{63656E1C-AC5A-47F4-A2BD-5AB1B9BD2AED}" presName="sp" presStyleCnt="0"/>
      <dgm:spPr/>
    </dgm:pt>
    <dgm:pt modelId="{8B75CFCA-F283-446E-8971-9FA9B16C7A07}" type="pres">
      <dgm:prSet presAssocID="{1AB76F9B-F697-47BB-A1F0-83ECFD56C6B0}" presName="composite" presStyleCnt="0"/>
      <dgm:spPr/>
    </dgm:pt>
    <dgm:pt modelId="{D24DBB82-6CEF-444B-8EE7-6889B646BCFC}" type="pres">
      <dgm:prSet presAssocID="{1AB76F9B-F697-47BB-A1F0-83ECFD56C6B0}" presName="parentText" presStyleLbl="alignNode1" presStyleIdx="1" presStyleCnt="4" custScaleY="100505">
        <dgm:presLayoutVars>
          <dgm:chMax val="1"/>
          <dgm:bulletEnabled val="1"/>
        </dgm:presLayoutVars>
      </dgm:prSet>
      <dgm:spPr/>
    </dgm:pt>
    <dgm:pt modelId="{4542DD3B-CBC3-4168-AB1E-E29C39D7FFD1}" type="pres">
      <dgm:prSet presAssocID="{1AB76F9B-F697-47BB-A1F0-83ECFD56C6B0}" presName="descendantText" presStyleLbl="alignAcc1" presStyleIdx="1" presStyleCnt="4">
        <dgm:presLayoutVars>
          <dgm:bulletEnabled val="1"/>
        </dgm:presLayoutVars>
      </dgm:prSet>
      <dgm:spPr/>
    </dgm:pt>
    <dgm:pt modelId="{5B7EB04B-3459-481E-AA70-B2CDD0C2A1D1}" type="pres">
      <dgm:prSet presAssocID="{887EC7FB-8D04-466D-870C-947B0C8B4029}" presName="sp" presStyleCnt="0"/>
      <dgm:spPr/>
    </dgm:pt>
    <dgm:pt modelId="{B7BFAC6E-96EE-4CFB-9537-9184EA23827E}" type="pres">
      <dgm:prSet presAssocID="{82591344-54B2-43EA-AA85-774FEA50A5B5}" presName="composite" presStyleCnt="0"/>
      <dgm:spPr/>
    </dgm:pt>
    <dgm:pt modelId="{7703BEA5-1FA6-4592-A2BB-34E2EA12D872}" type="pres">
      <dgm:prSet presAssocID="{82591344-54B2-43EA-AA85-774FEA50A5B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7DCECDB-A564-4497-BE0A-BCDB41258BB0}" type="pres">
      <dgm:prSet presAssocID="{82591344-54B2-43EA-AA85-774FEA50A5B5}" presName="descendantText" presStyleLbl="alignAcc1" presStyleIdx="2" presStyleCnt="4" custLinFactNeighborX="0">
        <dgm:presLayoutVars>
          <dgm:bulletEnabled val="1"/>
        </dgm:presLayoutVars>
      </dgm:prSet>
      <dgm:spPr/>
    </dgm:pt>
    <dgm:pt modelId="{CC05CB31-D796-486D-AC59-F222A1393A10}" type="pres">
      <dgm:prSet presAssocID="{142E4F12-309F-41F5-8BC0-5C7BC858809A}" presName="sp" presStyleCnt="0"/>
      <dgm:spPr/>
    </dgm:pt>
    <dgm:pt modelId="{D0C16555-B809-4673-A72C-703B58C84E8E}" type="pres">
      <dgm:prSet presAssocID="{A587D3F9-A31A-4968-B097-A18494FCF61A}" presName="composite" presStyleCnt="0"/>
      <dgm:spPr/>
    </dgm:pt>
    <dgm:pt modelId="{7EC81AE4-47C2-48D5-8681-532F8D03F288}" type="pres">
      <dgm:prSet presAssocID="{A587D3F9-A31A-4968-B097-A18494FCF61A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F50C057D-34D2-4F6D-84AB-8BDF3CD2B013}" type="pres">
      <dgm:prSet presAssocID="{A587D3F9-A31A-4968-B097-A18494FCF61A}" presName="descendantText" presStyleLbl="alignAcc1" presStyleIdx="3" presStyleCnt="4" custLinFactNeighborY="0">
        <dgm:presLayoutVars>
          <dgm:bulletEnabled val="1"/>
        </dgm:presLayoutVars>
      </dgm:prSet>
      <dgm:spPr/>
    </dgm:pt>
  </dgm:ptLst>
  <dgm:cxnLst>
    <dgm:cxn modelId="{FCBF0001-A941-42FB-9EDB-B61FCE251D4A}" type="presOf" srcId="{82591344-54B2-43EA-AA85-774FEA50A5B5}" destId="{7703BEA5-1FA6-4592-A2BB-34E2EA12D872}" srcOrd="0" destOrd="0" presId="urn:microsoft.com/office/officeart/2005/8/layout/chevron2"/>
    <dgm:cxn modelId="{6DABB218-7490-42DE-B27C-CF971EA75B42}" type="presOf" srcId="{EEEB7F4B-2E6C-43A3-AB3A-32DAE951289D}" destId="{AC5C0F1B-B97C-496F-95FC-DEBC0608C5D5}" srcOrd="0" destOrd="0" presId="urn:microsoft.com/office/officeart/2005/8/layout/chevron2"/>
    <dgm:cxn modelId="{EC193B28-BCAF-4E53-8EDF-30B3EA75820D}" srcId="{89704A63-EDF7-411B-B378-079DD1F0E64D}" destId="{EEEB7F4B-2E6C-43A3-AB3A-32DAE951289D}" srcOrd="0" destOrd="0" parTransId="{F5A8076D-4596-49B5-AA07-51B7E60469AB}" sibTransId="{BA588627-BE54-45AF-A3A9-73B224D70B3C}"/>
    <dgm:cxn modelId="{626D2032-632B-44AE-9C4A-432DCEC67F00}" srcId="{A587D3F9-A31A-4968-B097-A18494FCF61A}" destId="{DCCABA45-FF5D-4250-8863-EC3C6A470392}" srcOrd="0" destOrd="0" parTransId="{85A89384-9EA5-4FC7-8A5D-2E0DC08732E4}" sibTransId="{B01C3DA6-065A-4459-AE17-DE4CB00DBCC6}"/>
    <dgm:cxn modelId="{8A37273D-9468-41C4-955D-93CD27065F59}" type="presOf" srcId="{83828CD1-6C49-4352-A77F-A99757723D64}" destId="{4542DD3B-CBC3-4168-AB1E-E29C39D7FFD1}" srcOrd="0" destOrd="1" presId="urn:microsoft.com/office/officeart/2005/8/layout/chevron2"/>
    <dgm:cxn modelId="{8975393E-DB79-47F8-AF3F-334EA9BDD2C6}" srcId="{82591344-54B2-43EA-AA85-774FEA50A5B5}" destId="{F6A4E7F4-BF22-4C91-ACFA-11D3E8FE1713}" srcOrd="0" destOrd="0" parTransId="{81D81B65-BEC6-4EC4-A38F-1C00B7EB73F7}" sibTransId="{CDD2E329-3763-4790-92F7-579A93FBE950}"/>
    <dgm:cxn modelId="{53BD9F42-F95E-4C2E-BE54-DF8DC05405A0}" type="presOf" srcId="{A587D3F9-A31A-4968-B097-A18494FCF61A}" destId="{7EC81AE4-47C2-48D5-8681-532F8D03F288}" srcOrd="0" destOrd="0" presId="urn:microsoft.com/office/officeart/2005/8/layout/chevron2"/>
    <dgm:cxn modelId="{411BC66B-203E-4FC2-9F61-A218B805C3E0}" srcId="{2DC0604F-DE4D-4CC2-AAF6-A0C7035EFF68}" destId="{82591344-54B2-43EA-AA85-774FEA50A5B5}" srcOrd="2" destOrd="0" parTransId="{3EA42A6A-BFF5-46E5-8059-3CF17E9C3C6D}" sibTransId="{142E4F12-309F-41F5-8BC0-5C7BC858809A}"/>
    <dgm:cxn modelId="{B955FD6B-7802-426D-85DC-94BBB2D29F76}" srcId="{1AB76F9B-F697-47BB-A1F0-83ECFD56C6B0}" destId="{83828CD1-6C49-4352-A77F-A99757723D64}" srcOrd="1" destOrd="0" parTransId="{494CFC20-0069-4E01-805C-02294A2541DC}" sibTransId="{909F4FD3-39F4-46EC-837B-D11C24281312}"/>
    <dgm:cxn modelId="{87F39470-0E75-4F97-A586-79E3DCF4CBE0}" srcId="{2DC0604F-DE4D-4CC2-AAF6-A0C7035EFF68}" destId="{1AB76F9B-F697-47BB-A1F0-83ECFD56C6B0}" srcOrd="1" destOrd="0" parTransId="{917A67F1-81D5-4A38-8F72-129B88FF40BB}" sibTransId="{887EC7FB-8D04-466D-870C-947B0C8B4029}"/>
    <dgm:cxn modelId="{1716AA53-7922-455C-BEDD-BF7997B53699}" type="presOf" srcId="{CEFE7CD1-C106-4660-9B36-8A634CBC3CD0}" destId="{F50C057D-34D2-4F6D-84AB-8BDF3CD2B013}" srcOrd="0" destOrd="1" presId="urn:microsoft.com/office/officeart/2005/8/layout/chevron2"/>
    <dgm:cxn modelId="{C8A0A381-A514-4D94-A2E0-94ABC1523E81}" srcId="{2DC0604F-DE4D-4CC2-AAF6-A0C7035EFF68}" destId="{89704A63-EDF7-411B-B378-079DD1F0E64D}" srcOrd="0" destOrd="0" parTransId="{DBB60DAE-1336-457F-8EF4-57145AC5DB93}" sibTransId="{63656E1C-AC5A-47F4-A2BD-5AB1B9BD2AED}"/>
    <dgm:cxn modelId="{DCDD8D8B-6485-4913-9393-67BA51DD47B1}" type="presOf" srcId="{89704A63-EDF7-411B-B378-079DD1F0E64D}" destId="{BEABD232-D407-4A8A-ABEC-D01478E41ED2}" srcOrd="0" destOrd="0" presId="urn:microsoft.com/office/officeart/2005/8/layout/chevron2"/>
    <dgm:cxn modelId="{DEEB1CAC-5EE2-49DD-AD4B-15FAE8BFD956}" srcId="{1AB76F9B-F697-47BB-A1F0-83ECFD56C6B0}" destId="{53BC1210-5C70-477F-81B3-E273BB726ED5}" srcOrd="0" destOrd="0" parTransId="{FEE538C3-D56C-49E8-B771-3DDC05403723}" sibTransId="{8B7278D0-84CD-408B-965E-69CFFDBA6B79}"/>
    <dgm:cxn modelId="{79D84BBE-888F-49D7-9370-CE61CE94CE33}" type="presOf" srcId="{2DC0604F-DE4D-4CC2-AAF6-A0C7035EFF68}" destId="{608CFC39-F75E-4FAB-AC9F-A0E794F49288}" srcOrd="0" destOrd="0" presId="urn:microsoft.com/office/officeart/2005/8/layout/chevron2"/>
    <dgm:cxn modelId="{8D86DBC3-1327-457F-BF31-F902FA39D823}" srcId="{2DC0604F-DE4D-4CC2-AAF6-A0C7035EFF68}" destId="{A587D3F9-A31A-4968-B097-A18494FCF61A}" srcOrd="3" destOrd="0" parTransId="{4344F20C-4F25-42C6-BD25-460C32E0ACDF}" sibTransId="{3BAD8159-B2F1-45C4-B3F6-E1B3C86854CC}"/>
    <dgm:cxn modelId="{E0CEDED4-ED37-4A29-8F58-91F5FBF74441}" type="presOf" srcId="{1AB76F9B-F697-47BB-A1F0-83ECFD56C6B0}" destId="{D24DBB82-6CEF-444B-8EE7-6889B646BCFC}" srcOrd="0" destOrd="0" presId="urn:microsoft.com/office/officeart/2005/8/layout/chevron2"/>
    <dgm:cxn modelId="{FB24AEDB-DE76-4DC4-99BC-702697A987A2}" type="presOf" srcId="{53BC1210-5C70-477F-81B3-E273BB726ED5}" destId="{4542DD3B-CBC3-4168-AB1E-E29C39D7FFD1}" srcOrd="0" destOrd="0" presId="urn:microsoft.com/office/officeart/2005/8/layout/chevron2"/>
    <dgm:cxn modelId="{FCC057ED-35E3-4405-9A51-22F3E595CEB1}" type="presOf" srcId="{F6A4E7F4-BF22-4C91-ACFA-11D3E8FE1713}" destId="{F7DCECDB-A564-4497-BE0A-BCDB41258BB0}" srcOrd="0" destOrd="0" presId="urn:microsoft.com/office/officeart/2005/8/layout/chevron2"/>
    <dgm:cxn modelId="{8A3238FD-7962-4CF5-BE21-222B4453F9AC}" type="presOf" srcId="{DCCABA45-FF5D-4250-8863-EC3C6A470392}" destId="{F50C057D-34D2-4F6D-84AB-8BDF3CD2B013}" srcOrd="0" destOrd="0" presId="urn:microsoft.com/office/officeart/2005/8/layout/chevron2"/>
    <dgm:cxn modelId="{64E7BAFE-AA1F-452B-827B-F85D0074153A}" srcId="{A587D3F9-A31A-4968-B097-A18494FCF61A}" destId="{CEFE7CD1-C106-4660-9B36-8A634CBC3CD0}" srcOrd="1" destOrd="0" parTransId="{9B5AD42E-110E-4B0C-9CAF-6E9355E1A2EC}" sibTransId="{0729A151-A3BB-4BB7-B37D-015F64D32F9F}"/>
    <dgm:cxn modelId="{EEC86F5F-20DF-448E-8943-04CD36EF43B9}" type="presParOf" srcId="{608CFC39-F75E-4FAB-AC9F-A0E794F49288}" destId="{774D6BB0-7E05-4762-9D9D-C436F5D606EE}" srcOrd="0" destOrd="0" presId="urn:microsoft.com/office/officeart/2005/8/layout/chevron2"/>
    <dgm:cxn modelId="{53BDB02D-2569-4B1C-B904-59AFB5E6565F}" type="presParOf" srcId="{774D6BB0-7E05-4762-9D9D-C436F5D606EE}" destId="{BEABD232-D407-4A8A-ABEC-D01478E41ED2}" srcOrd="0" destOrd="0" presId="urn:microsoft.com/office/officeart/2005/8/layout/chevron2"/>
    <dgm:cxn modelId="{C089452F-6DA3-43C4-BF9C-EB1029001348}" type="presParOf" srcId="{774D6BB0-7E05-4762-9D9D-C436F5D606EE}" destId="{AC5C0F1B-B97C-496F-95FC-DEBC0608C5D5}" srcOrd="1" destOrd="0" presId="urn:microsoft.com/office/officeart/2005/8/layout/chevron2"/>
    <dgm:cxn modelId="{F83CA015-4289-49ED-9736-CCE0D5AD41A3}" type="presParOf" srcId="{608CFC39-F75E-4FAB-AC9F-A0E794F49288}" destId="{AC346176-321F-4B52-BF1C-21705154BFDB}" srcOrd="1" destOrd="0" presId="urn:microsoft.com/office/officeart/2005/8/layout/chevron2"/>
    <dgm:cxn modelId="{EB487F13-66AA-4699-8616-D2D19333A22B}" type="presParOf" srcId="{608CFC39-F75E-4FAB-AC9F-A0E794F49288}" destId="{8B75CFCA-F283-446E-8971-9FA9B16C7A07}" srcOrd="2" destOrd="0" presId="urn:microsoft.com/office/officeart/2005/8/layout/chevron2"/>
    <dgm:cxn modelId="{BC95722F-B27C-4237-99B5-EF2783837F36}" type="presParOf" srcId="{8B75CFCA-F283-446E-8971-9FA9B16C7A07}" destId="{D24DBB82-6CEF-444B-8EE7-6889B646BCFC}" srcOrd="0" destOrd="0" presId="urn:microsoft.com/office/officeart/2005/8/layout/chevron2"/>
    <dgm:cxn modelId="{BC81B16A-2B2A-4DEC-B02B-D933C0E9DF5F}" type="presParOf" srcId="{8B75CFCA-F283-446E-8971-9FA9B16C7A07}" destId="{4542DD3B-CBC3-4168-AB1E-E29C39D7FFD1}" srcOrd="1" destOrd="0" presId="urn:microsoft.com/office/officeart/2005/8/layout/chevron2"/>
    <dgm:cxn modelId="{483C9B96-721F-4B11-BA63-7B910146C6C2}" type="presParOf" srcId="{608CFC39-F75E-4FAB-AC9F-A0E794F49288}" destId="{5B7EB04B-3459-481E-AA70-B2CDD0C2A1D1}" srcOrd="3" destOrd="0" presId="urn:microsoft.com/office/officeart/2005/8/layout/chevron2"/>
    <dgm:cxn modelId="{E3A81570-B649-43E8-8DB4-CFE385B47336}" type="presParOf" srcId="{608CFC39-F75E-4FAB-AC9F-A0E794F49288}" destId="{B7BFAC6E-96EE-4CFB-9537-9184EA23827E}" srcOrd="4" destOrd="0" presId="urn:microsoft.com/office/officeart/2005/8/layout/chevron2"/>
    <dgm:cxn modelId="{3B3AE681-979D-4942-9AB6-46EAB2FC537A}" type="presParOf" srcId="{B7BFAC6E-96EE-4CFB-9537-9184EA23827E}" destId="{7703BEA5-1FA6-4592-A2BB-34E2EA12D872}" srcOrd="0" destOrd="0" presId="urn:microsoft.com/office/officeart/2005/8/layout/chevron2"/>
    <dgm:cxn modelId="{5B79DC67-F6FD-466F-8089-1D0177226C8C}" type="presParOf" srcId="{B7BFAC6E-96EE-4CFB-9537-9184EA23827E}" destId="{F7DCECDB-A564-4497-BE0A-BCDB41258BB0}" srcOrd="1" destOrd="0" presId="urn:microsoft.com/office/officeart/2005/8/layout/chevron2"/>
    <dgm:cxn modelId="{A9F854C8-A6AA-4942-96D0-9CCC0B801C19}" type="presParOf" srcId="{608CFC39-F75E-4FAB-AC9F-A0E794F49288}" destId="{CC05CB31-D796-486D-AC59-F222A1393A10}" srcOrd="5" destOrd="0" presId="urn:microsoft.com/office/officeart/2005/8/layout/chevron2"/>
    <dgm:cxn modelId="{B07081F0-30B6-4686-823C-7541036D0582}" type="presParOf" srcId="{608CFC39-F75E-4FAB-AC9F-A0E794F49288}" destId="{D0C16555-B809-4673-A72C-703B58C84E8E}" srcOrd="6" destOrd="0" presId="urn:microsoft.com/office/officeart/2005/8/layout/chevron2"/>
    <dgm:cxn modelId="{CAB50EFD-A1AE-4209-AFA4-1954B97B75FB}" type="presParOf" srcId="{D0C16555-B809-4673-A72C-703B58C84E8E}" destId="{7EC81AE4-47C2-48D5-8681-532F8D03F288}" srcOrd="0" destOrd="0" presId="urn:microsoft.com/office/officeart/2005/8/layout/chevron2"/>
    <dgm:cxn modelId="{82A56802-43C1-4B8C-B39A-9508C909F5DC}" type="presParOf" srcId="{D0C16555-B809-4673-A72C-703B58C84E8E}" destId="{F50C057D-34D2-4F6D-84AB-8BDF3CD2B01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211B29-571E-495D-A014-382715047F2B}" type="doc">
      <dgm:prSet loTypeId="urn:microsoft.com/office/officeart/2005/8/layout/matrix1" loCatId="matrix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el-GR"/>
        </a:p>
      </dgm:t>
    </dgm:pt>
    <dgm:pt modelId="{96007A2A-EE86-4B0C-A3A9-F10BE59E876F}">
      <dgm:prSet/>
      <dgm:spPr/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Ασθένειες που σχετίζονται με την δυσβίωση του μικροβιώματος είναι:</a:t>
          </a:r>
        </a:p>
      </dgm:t>
    </dgm:pt>
    <dgm:pt modelId="{23D9BD43-AA4E-4815-B0DF-7ECB610C8B52}" type="parTrans" cxnId="{6E6B2690-17FA-4A18-B74D-EC29B08825D5}">
      <dgm:prSet/>
      <dgm:spPr/>
      <dgm:t>
        <a:bodyPr/>
        <a:lstStyle/>
        <a:p>
          <a:endParaRPr lang="el-GR"/>
        </a:p>
      </dgm:t>
    </dgm:pt>
    <dgm:pt modelId="{967A5461-9383-480A-8DAE-BBBCEE233EC5}" type="sibTrans" cxnId="{6E6B2690-17FA-4A18-B74D-EC29B08825D5}">
      <dgm:prSet/>
      <dgm:spPr/>
      <dgm:t>
        <a:bodyPr/>
        <a:lstStyle/>
        <a:p>
          <a:endParaRPr lang="el-GR"/>
        </a:p>
      </dgm:t>
    </dgm:pt>
    <dgm:pt modelId="{E2E57B25-BE17-48FB-909A-3767F65739CD}">
      <dgm:prSet/>
      <dgm:spPr/>
      <dgm:t>
        <a:bodyPr/>
        <a:lstStyle/>
        <a:p>
          <a:pPr>
            <a:buSzPts val="1000"/>
            <a:buFont typeface="Symbol" panose="05050102010706020507" pitchFamily="18" charset="2"/>
            <a:buChar char=""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-Παχυσαρκία</a:t>
          </a:r>
          <a:b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-Καρκίνος</a:t>
          </a:r>
          <a:b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-Αλλεργίες</a:t>
          </a:r>
        </a:p>
      </dgm:t>
    </dgm:pt>
    <dgm:pt modelId="{E2D84F99-8B4F-46CA-8EDD-6636C4148507}" type="parTrans" cxnId="{2CEB98B5-9586-431A-A829-8C616BAFA927}">
      <dgm:prSet/>
      <dgm:spPr/>
      <dgm:t>
        <a:bodyPr/>
        <a:lstStyle/>
        <a:p>
          <a:endParaRPr lang="el-GR"/>
        </a:p>
      </dgm:t>
    </dgm:pt>
    <dgm:pt modelId="{1D900145-82FA-4903-A4C9-BA366875ACBA}" type="sibTrans" cxnId="{2CEB98B5-9586-431A-A829-8C616BAFA927}">
      <dgm:prSet/>
      <dgm:spPr/>
      <dgm:t>
        <a:bodyPr/>
        <a:lstStyle/>
        <a:p>
          <a:endParaRPr lang="el-GR"/>
        </a:p>
      </dgm:t>
    </dgm:pt>
    <dgm:pt modelId="{3D811DC0-0E05-4266-B23A-1632F8838C07}">
      <dgm:prSet/>
      <dgm:spPr/>
      <dgm:t>
        <a:bodyPr/>
        <a:lstStyle/>
        <a:p>
          <a:endParaRPr lang="el-GR" dirty="0"/>
        </a:p>
      </dgm:t>
    </dgm:pt>
    <dgm:pt modelId="{5BF8151E-E5AC-4836-8D86-BBBF8AF404DB}" type="parTrans" cxnId="{00C50249-DCAD-49B9-AFF5-074D7B142637}">
      <dgm:prSet/>
      <dgm:spPr/>
      <dgm:t>
        <a:bodyPr/>
        <a:lstStyle/>
        <a:p>
          <a:endParaRPr lang="el-GR"/>
        </a:p>
      </dgm:t>
    </dgm:pt>
    <dgm:pt modelId="{51288CCB-E94E-49A2-8D68-7FD6783EC424}" type="sibTrans" cxnId="{00C50249-DCAD-49B9-AFF5-074D7B142637}">
      <dgm:prSet/>
      <dgm:spPr/>
      <dgm:t>
        <a:bodyPr/>
        <a:lstStyle/>
        <a:p>
          <a:endParaRPr lang="el-GR"/>
        </a:p>
      </dgm:t>
    </dgm:pt>
    <dgm:pt modelId="{9114BFF8-6DC8-47A8-A123-D8D8D6CE1CCB}">
      <dgm:prSet/>
      <dgm:spPr/>
      <dgm:t>
        <a:bodyPr/>
        <a:lstStyle/>
        <a:p>
          <a:pPr>
            <a:buSzPts val="1000"/>
            <a:buFont typeface="Symbol" panose="05050102010706020507" pitchFamily="18" charset="2"/>
            <a:buChar char=""/>
          </a:pPr>
          <a:r>
            <a:rPr lang="el-GR" dirty="0"/>
            <a:t>-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Καρδιαγγειακές παθήσεις</a:t>
          </a:r>
          <a:b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l-GR" dirty="0" err="1">
              <a:latin typeface="Times New Roman" panose="02020603050405020304" pitchFamily="18" charset="0"/>
              <a:cs typeface="Times New Roman" panose="02020603050405020304" pitchFamily="18" charset="0"/>
            </a:rPr>
            <a:t>Αυτοάνοσα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 νοσήματα</a:t>
          </a:r>
        </a:p>
      </dgm:t>
    </dgm:pt>
    <dgm:pt modelId="{283A11F0-A7C4-499D-80B3-2E5F3A0F2C1A}" type="parTrans" cxnId="{C77ED486-80AC-48B2-8C32-52F6D549DA3B}">
      <dgm:prSet/>
      <dgm:spPr/>
      <dgm:t>
        <a:bodyPr/>
        <a:lstStyle/>
        <a:p>
          <a:endParaRPr lang="el-GR"/>
        </a:p>
      </dgm:t>
    </dgm:pt>
    <dgm:pt modelId="{F2947CF8-9930-497E-8C2A-223184B977B0}" type="sibTrans" cxnId="{C77ED486-80AC-48B2-8C32-52F6D549DA3B}">
      <dgm:prSet/>
      <dgm:spPr/>
      <dgm:t>
        <a:bodyPr/>
        <a:lstStyle/>
        <a:p>
          <a:endParaRPr lang="el-GR"/>
        </a:p>
      </dgm:t>
    </dgm:pt>
    <dgm:pt modelId="{D0BD126C-A71E-448D-BB66-8CF8BA262E69}">
      <dgm:prSet/>
      <dgm:spPr/>
      <dgm:t>
        <a:bodyPr/>
        <a:lstStyle/>
        <a:p>
          <a:r>
            <a:rPr lang="el-GR" dirty="0"/>
            <a:t>-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Διαβήτης </a:t>
          </a:r>
          <a:b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-Κατάθλιψη</a:t>
          </a:r>
        </a:p>
      </dgm:t>
    </dgm:pt>
    <dgm:pt modelId="{EC4B81D7-D038-43BB-8BB0-7D724D101DF6}" type="parTrans" cxnId="{4A31BE25-3B7E-4AF5-AE77-6D7C478AB540}">
      <dgm:prSet/>
      <dgm:spPr/>
      <dgm:t>
        <a:bodyPr/>
        <a:lstStyle/>
        <a:p>
          <a:endParaRPr lang="el-GR"/>
        </a:p>
      </dgm:t>
    </dgm:pt>
    <dgm:pt modelId="{C0774884-B6D8-42B4-B600-7B8711FB2F5A}" type="sibTrans" cxnId="{4A31BE25-3B7E-4AF5-AE77-6D7C478AB540}">
      <dgm:prSet/>
      <dgm:spPr/>
      <dgm:t>
        <a:bodyPr/>
        <a:lstStyle/>
        <a:p>
          <a:endParaRPr lang="el-GR"/>
        </a:p>
      </dgm:t>
    </dgm:pt>
    <dgm:pt modelId="{E56AF119-57F1-4235-B9BD-BAA8005A5501}">
      <dgm:prSet/>
      <dgm:spPr/>
      <dgm:t>
        <a:bodyPr/>
        <a:lstStyle/>
        <a:p>
          <a:pPr>
            <a:buSzPts val="1000"/>
            <a:buFont typeface="Symbol" panose="05050102010706020507" pitchFamily="18" charset="2"/>
            <a:buNone/>
          </a:pP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-Νευρολογικές διαταραχές:</a:t>
          </a:r>
          <a:b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Parkinson</a:t>
          </a:r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, νόσος </a:t>
          </a:r>
          <a:r>
            <a:rPr lang="el-GR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Alzheimer</a:t>
          </a:r>
          <a:endParaRPr lang="el-GR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B6491D-01AB-4FBA-87B2-84533B91E92E}" type="parTrans" cxnId="{DD2FA198-558B-4A44-B195-EA75928289A4}">
      <dgm:prSet/>
      <dgm:spPr/>
      <dgm:t>
        <a:bodyPr/>
        <a:lstStyle/>
        <a:p>
          <a:endParaRPr lang="el-GR"/>
        </a:p>
      </dgm:t>
    </dgm:pt>
    <dgm:pt modelId="{B47240B1-405F-4DC0-9565-F61621979120}" type="sibTrans" cxnId="{DD2FA198-558B-4A44-B195-EA75928289A4}">
      <dgm:prSet/>
      <dgm:spPr/>
      <dgm:t>
        <a:bodyPr/>
        <a:lstStyle/>
        <a:p>
          <a:endParaRPr lang="el-GR"/>
        </a:p>
      </dgm:t>
    </dgm:pt>
    <dgm:pt modelId="{DF680D7B-35CE-409D-806C-CB5F1F906EAA}" type="pres">
      <dgm:prSet presAssocID="{5C211B29-571E-495D-A014-382715047F2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74503C8-57E2-4A66-A363-9E199743984F}" type="pres">
      <dgm:prSet presAssocID="{5C211B29-571E-495D-A014-382715047F2B}" presName="matrix" presStyleCnt="0"/>
      <dgm:spPr/>
    </dgm:pt>
    <dgm:pt modelId="{E56B3366-0C6F-453A-835F-87D67C9D782C}" type="pres">
      <dgm:prSet presAssocID="{5C211B29-571E-495D-A014-382715047F2B}" presName="tile1" presStyleLbl="node1" presStyleIdx="0" presStyleCnt="4"/>
      <dgm:spPr/>
    </dgm:pt>
    <dgm:pt modelId="{F09E72F9-3C37-47E0-9A0F-70631C03E48A}" type="pres">
      <dgm:prSet presAssocID="{5C211B29-571E-495D-A014-382715047F2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E896517-109C-4DE7-AB35-BD02D8971C7F}" type="pres">
      <dgm:prSet presAssocID="{5C211B29-571E-495D-A014-382715047F2B}" presName="tile2" presStyleLbl="node1" presStyleIdx="1" presStyleCnt="4" custLinFactNeighborX="-606" custLinFactNeighborY="-5387"/>
      <dgm:spPr/>
    </dgm:pt>
    <dgm:pt modelId="{95908CA9-B803-4D66-BF0E-7BEA421A1613}" type="pres">
      <dgm:prSet presAssocID="{5C211B29-571E-495D-A014-382715047F2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3796B87-C206-4369-B422-577B8A8E0C9B}" type="pres">
      <dgm:prSet presAssocID="{5C211B29-571E-495D-A014-382715047F2B}" presName="tile3" presStyleLbl="node1" presStyleIdx="2" presStyleCnt="4" custLinFactNeighborY="-1668"/>
      <dgm:spPr/>
    </dgm:pt>
    <dgm:pt modelId="{77CE1EAD-5756-458A-A41F-58F1BB71B74D}" type="pres">
      <dgm:prSet presAssocID="{5C211B29-571E-495D-A014-382715047F2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99235F3-D650-406B-8153-9DA878681305}" type="pres">
      <dgm:prSet presAssocID="{5C211B29-571E-495D-A014-382715047F2B}" presName="tile4" presStyleLbl="node1" presStyleIdx="3" presStyleCnt="4" custLinFactNeighborX="-606" custLinFactNeighborY="3082"/>
      <dgm:spPr/>
    </dgm:pt>
    <dgm:pt modelId="{570B0B90-B88B-4BDD-92FD-E28547A1F7C2}" type="pres">
      <dgm:prSet presAssocID="{5C211B29-571E-495D-A014-382715047F2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8F97E62-7266-4194-8975-D0350988A461}" type="pres">
      <dgm:prSet presAssocID="{5C211B29-571E-495D-A014-382715047F2B}" presName="centerTile" presStyleLbl="fgShp" presStyleIdx="0" presStyleCnt="1" custLinFactNeighborX="-1010" custLinFactNeighborY="-834">
        <dgm:presLayoutVars>
          <dgm:chMax val="0"/>
          <dgm:chPref val="0"/>
        </dgm:presLayoutVars>
      </dgm:prSet>
      <dgm:spPr/>
    </dgm:pt>
  </dgm:ptLst>
  <dgm:cxnLst>
    <dgm:cxn modelId="{4E1DBB01-78C7-4088-A166-04C2202D23B8}" type="presOf" srcId="{E2E57B25-BE17-48FB-909A-3767F65739CD}" destId="{F09E72F9-3C37-47E0-9A0F-70631C03E48A}" srcOrd="1" destOrd="0" presId="urn:microsoft.com/office/officeart/2005/8/layout/matrix1"/>
    <dgm:cxn modelId="{4A31BE25-3B7E-4AF5-AE77-6D7C478AB540}" srcId="{96007A2A-EE86-4B0C-A3A9-F10BE59E876F}" destId="{D0BD126C-A71E-448D-BB66-8CF8BA262E69}" srcOrd="2" destOrd="0" parTransId="{EC4B81D7-D038-43BB-8BB0-7D724D101DF6}" sibTransId="{C0774884-B6D8-42B4-B600-7B8711FB2F5A}"/>
    <dgm:cxn modelId="{ACCDF45D-2DAF-474A-B97E-7C9ED4A6336D}" type="presOf" srcId="{96007A2A-EE86-4B0C-A3A9-F10BE59E876F}" destId="{A8F97E62-7266-4194-8975-D0350988A461}" srcOrd="0" destOrd="0" presId="urn:microsoft.com/office/officeart/2005/8/layout/matrix1"/>
    <dgm:cxn modelId="{00C50249-DCAD-49B9-AFF5-074D7B142637}" srcId="{96007A2A-EE86-4B0C-A3A9-F10BE59E876F}" destId="{3D811DC0-0E05-4266-B23A-1632F8838C07}" srcOrd="4" destOrd="0" parTransId="{5BF8151E-E5AC-4836-8D86-BBBF8AF404DB}" sibTransId="{51288CCB-E94E-49A2-8D68-7FD6783EC424}"/>
    <dgm:cxn modelId="{82E7AA6B-F1C6-486C-AE46-39F7E95B8D0D}" type="presOf" srcId="{D0BD126C-A71E-448D-BB66-8CF8BA262E69}" destId="{77CE1EAD-5756-458A-A41F-58F1BB71B74D}" srcOrd="1" destOrd="0" presId="urn:microsoft.com/office/officeart/2005/8/layout/matrix1"/>
    <dgm:cxn modelId="{5631D76D-0132-40C7-ADD6-BC91BDC05C9B}" type="presOf" srcId="{E2E57B25-BE17-48FB-909A-3767F65739CD}" destId="{E56B3366-0C6F-453A-835F-87D67C9D782C}" srcOrd="0" destOrd="0" presId="urn:microsoft.com/office/officeart/2005/8/layout/matrix1"/>
    <dgm:cxn modelId="{0BFB6C50-C5F2-42E0-B487-4E3EA61AC988}" type="presOf" srcId="{9114BFF8-6DC8-47A8-A123-D8D8D6CE1CCB}" destId="{FE896517-109C-4DE7-AB35-BD02D8971C7F}" srcOrd="0" destOrd="0" presId="urn:microsoft.com/office/officeart/2005/8/layout/matrix1"/>
    <dgm:cxn modelId="{8211AC76-461D-4393-8505-7B78C3010EBA}" type="presOf" srcId="{E56AF119-57F1-4235-B9BD-BAA8005A5501}" destId="{570B0B90-B88B-4BDD-92FD-E28547A1F7C2}" srcOrd="1" destOrd="0" presId="urn:microsoft.com/office/officeart/2005/8/layout/matrix1"/>
    <dgm:cxn modelId="{44F1B458-FF6D-49F4-B597-2E6BBDC471C0}" type="presOf" srcId="{5C211B29-571E-495D-A014-382715047F2B}" destId="{DF680D7B-35CE-409D-806C-CB5F1F906EAA}" srcOrd="0" destOrd="0" presId="urn:microsoft.com/office/officeart/2005/8/layout/matrix1"/>
    <dgm:cxn modelId="{C77ED486-80AC-48B2-8C32-52F6D549DA3B}" srcId="{96007A2A-EE86-4B0C-A3A9-F10BE59E876F}" destId="{9114BFF8-6DC8-47A8-A123-D8D8D6CE1CCB}" srcOrd="1" destOrd="0" parTransId="{283A11F0-A7C4-499D-80B3-2E5F3A0F2C1A}" sibTransId="{F2947CF8-9930-497E-8C2A-223184B977B0}"/>
    <dgm:cxn modelId="{6E6B2690-17FA-4A18-B74D-EC29B08825D5}" srcId="{5C211B29-571E-495D-A014-382715047F2B}" destId="{96007A2A-EE86-4B0C-A3A9-F10BE59E876F}" srcOrd="0" destOrd="0" parTransId="{23D9BD43-AA4E-4815-B0DF-7ECB610C8B52}" sibTransId="{967A5461-9383-480A-8DAE-BBBCEE233EC5}"/>
    <dgm:cxn modelId="{DD2FA198-558B-4A44-B195-EA75928289A4}" srcId="{96007A2A-EE86-4B0C-A3A9-F10BE59E876F}" destId="{E56AF119-57F1-4235-B9BD-BAA8005A5501}" srcOrd="3" destOrd="0" parTransId="{02B6491D-01AB-4FBA-87B2-84533B91E92E}" sibTransId="{B47240B1-405F-4DC0-9565-F61621979120}"/>
    <dgm:cxn modelId="{F3E8B19E-36C7-4A2D-8AB5-A8451B7256FB}" type="presOf" srcId="{9114BFF8-6DC8-47A8-A123-D8D8D6CE1CCB}" destId="{95908CA9-B803-4D66-BF0E-7BEA421A1613}" srcOrd="1" destOrd="0" presId="urn:microsoft.com/office/officeart/2005/8/layout/matrix1"/>
    <dgm:cxn modelId="{0E5580A0-1B09-4A9E-8AC9-DA9C9975F91C}" type="presOf" srcId="{D0BD126C-A71E-448D-BB66-8CF8BA262E69}" destId="{73796B87-C206-4369-B422-577B8A8E0C9B}" srcOrd="0" destOrd="0" presId="urn:microsoft.com/office/officeart/2005/8/layout/matrix1"/>
    <dgm:cxn modelId="{2CEB98B5-9586-431A-A829-8C616BAFA927}" srcId="{96007A2A-EE86-4B0C-A3A9-F10BE59E876F}" destId="{E2E57B25-BE17-48FB-909A-3767F65739CD}" srcOrd="0" destOrd="0" parTransId="{E2D84F99-8B4F-46CA-8EDD-6636C4148507}" sibTransId="{1D900145-82FA-4903-A4C9-BA366875ACBA}"/>
    <dgm:cxn modelId="{49C84CC6-EEF3-44AA-A785-1DD25B5D9983}" type="presOf" srcId="{E56AF119-57F1-4235-B9BD-BAA8005A5501}" destId="{E99235F3-D650-406B-8153-9DA878681305}" srcOrd="0" destOrd="0" presId="urn:microsoft.com/office/officeart/2005/8/layout/matrix1"/>
    <dgm:cxn modelId="{EECD6109-8EE1-407B-BB8B-B9E3B63438D8}" type="presParOf" srcId="{DF680D7B-35CE-409D-806C-CB5F1F906EAA}" destId="{F74503C8-57E2-4A66-A363-9E199743984F}" srcOrd="0" destOrd="0" presId="urn:microsoft.com/office/officeart/2005/8/layout/matrix1"/>
    <dgm:cxn modelId="{743D582F-3C1E-481E-8FFE-00C7FD65E0BE}" type="presParOf" srcId="{F74503C8-57E2-4A66-A363-9E199743984F}" destId="{E56B3366-0C6F-453A-835F-87D67C9D782C}" srcOrd="0" destOrd="0" presId="urn:microsoft.com/office/officeart/2005/8/layout/matrix1"/>
    <dgm:cxn modelId="{D25D8DF0-B707-4C5B-AAD0-72700F37167E}" type="presParOf" srcId="{F74503C8-57E2-4A66-A363-9E199743984F}" destId="{F09E72F9-3C37-47E0-9A0F-70631C03E48A}" srcOrd="1" destOrd="0" presId="urn:microsoft.com/office/officeart/2005/8/layout/matrix1"/>
    <dgm:cxn modelId="{12706B75-34B2-4B03-A885-25546EC71EC2}" type="presParOf" srcId="{F74503C8-57E2-4A66-A363-9E199743984F}" destId="{FE896517-109C-4DE7-AB35-BD02D8971C7F}" srcOrd="2" destOrd="0" presId="urn:microsoft.com/office/officeart/2005/8/layout/matrix1"/>
    <dgm:cxn modelId="{A04BC6AE-F6A4-4F7B-9D51-879B2E253F7C}" type="presParOf" srcId="{F74503C8-57E2-4A66-A363-9E199743984F}" destId="{95908CA9-B803-4D66-BF0E-7BEA421A1613}" srcOrd="3" destOrd="0" presId="urn:microsoft.com/office/officeart/2005/8/layout/matrix1"/>
    <dgm:cxn modelId="{306E5096-C196-49BD-A84B-7F45821AEB48}" type="presParOf" srcId="{F74503C8-57E2-4A66-A363-9E199743984F}" destId="{73796B87-C206-4369-B422-577B8A8E0C9B}" srcOrd="4" destOrd="0" presId="urn:microsoft.com/office/officeart/2005/8/layout/matrix1"/>
    <dgm:cxn modelId="{EA15DDC0-04A4-4E3B-974A-A03F0D71F28D}" type="presParOf" srcId="{F74503C8-57E2-4A66-A363-9E199743984F}" destId="{77CE1EAD-5756-458A-A41F-58F1BB71B74D}" srcOrd="5" destOrd="0" presId="urn:microsoft.com/office/officeart/2005/8/layout/matrix1"/>
    <dgm:cxn modelId="{3091DAA0-90F9-4F28-A568-C6C96279EA5F}" type="presParOf" srcId="{F74503C8-57E2-4A66-A363-9E199743984F}" destId="{E99235F3-D650-406B-8153-9DA878681305}" srcOrd="6" destOrd="0" presId="urn:microsoft.com/office/officeart/2005/8/layout/matrix1"/>
    <dgm:cxn modelId="{4C4205E8-B915-48CD-BF3C-68175BA73199}" type="presParOf" srcId="{F74503C8-57E2-4A66-A363-9E199743984F}" destId="{570B0B90-B88B-4BDD-92FD-E28547A1F7C2}" srcOrd="7" destOrd="0" presId="urn:microsoft.com/office/officeart/2005/8/layout/matrix1"/>
    <dgm:cxn modelId="{ECBF1BF8-2E0B-417B-AFF2-89473A8137A9}" type="presParOf" srcId="{DF680D7B-35CE-409D-806C-CB5F1F906EAA}" destId="{A8F97E62-7266-4194-8975-D0350988A46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79674F-BBC8-4411-B771-216A6366FACD}" type="doc">
      <dgm:prSet loTypeId="urn:microsoft.com/office/officeart/2009/3/layout/PlusandMinus" loCatId="relationship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9278AE3D-19AA-42A3-80A9-EB34C2E5DD5C}">
      <dgm:prSet phldrT="[Κείμενο]" custT="1"/>
      <dgm:spPr/>
      <dgm:t>
        <a:bodyPr/>
        <a:lstStyle/>
        <a:p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1)Άσκηση 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2)Αλλαγές περιβάλλοντος-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3)Διατροφή 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(Βραχυπρόθεσμη αλλαγή (ταξίδι),       	Ενσυνείδητη διατροφή)</a:t>
          </a:r>
          <a:b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l-GR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4)Ταξίδια </a:t>
          </a:r>
        </a:p>
      </dgm:t>
    </dgm:pt>
    <dgm:pt modelId="{EC6DAF17-668B-461D-A454-75568046254B}" type="parTrans" cxnId="{0B031E5B-B1A8-442E-8E63-25306E72CFBE}">
      <dgm:prSet/>
      <dgm:spPr/>
      <dgm:t>
        <a:bodyPr/>
        <a:lstStyle/>
        <a:p>
          <a:endParaRPr lang="el-GR"/>
        </a:p>
      </dgm:t>
    </dgm:pt>
    <dgm:pt modelId="{BCDB1736-2218-42E1-B10F-3519043183B1}" type="sibTrans" cxnId="{0B031E5B-B1A8-442E-8E63-25306E72CFBE}">
      <dgm:prSet/>
      <dgm:spPr/>
      <dgm:t>
        <a:bodyPr/>
        <a:lstStyle/>
        <a:p>
          <a:endParaRPr lang="el-GR"/>
        </a:p>
      </dgm:t>
    </dgm:pt>
    <dgm:pt modelId="{CD10D256-E9EA-4D7C-A7FA-71FAC8700658}">
      <dgm:prSet phldrT="[Κείμενο]" custT="1"/>
      <dgm:spPr/>
      <dgm:t>
        <a:bodyPr/>
        <a:lstStyle/>
        <a:p>
          <a: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 1)Φάρμακα</a:t>
          </a:r>
          <a:b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 2)Ασθένειες</a:t>
          </a:r>
          <a:b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 3)Άγχος </a:t>
          </a:r>
          <a:b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 4)Κάπνισμα</a:t>
          </a:r>
          <a:endParaRPr lang="el-GR" sz="1800" dirty="0"/>
        </a:p>
      </dgm:t>
    </dgm:pt>
    <dgm:pt modelId="{43919F55-123A-47F9-A958-F2FBD80C8701}" type="parTrans" cxnId="{8A8DBD60-B8C4-4611-A8F2-83FC0E3962B0}">
      <dgm:prSet/>
      <dgm:spPr/>
      <dgm:t>
        <a:bodyPr/>
        <a:lstStyle/>
        <a:p>
          <a:endParaRPr lang="el-GR"/>
        </a:p>
      </dgm:t>
    </dgm:pt>
    <dgm:pt modelId="{BFEC3483-F7AF-40BC-A816-A73DC58DC034}" type="sibTrans" cxnId="{8A8DBD60-B8C4-4611-A8F2-83FC0E3962B0}">
      <dgm:prSet/>
      <dgm:spPr/>
      <dgm:t>
        <a:bodyPr/>
        <a:lstStyle/>
        <a:p>
          <a:endParaRPr lang="el-GR"/>
        </a:p>
      </dgm:t>
    </dgm:pt>
    <dgm:pt modelId="{8544F1DA-D795-47F7-A394-EB0E5965BAEB}" type="pres">
      <dgm:prSet presAssocID="{5279674F-BBC8-4411-B771-216A6366FACD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CC8D911D-EA0F-4403-AEAF-1208493FEB4A}" type="pres">
      <dgm:prSet presAssocID="{5279674F-BBC8-4411-B771-216A6366FACD}" presName="Background" presStyleLbl="bgImgPlace1" presStyleIdx="0" presStyleCnt="1" custLinFactNeighborX="-9736" custLinFactNeighborY="-4526"/>
      <dgm:spPr/>
    </dgm:pt>
    <dgm:pt modelId="{DF3C503C-5576-40C6-B9CC-27C60505DCF6}" type="pres">
      <dgm:prSet presAssocID="{5279674F-BBC8-4411-B771-216A6366FACD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6DFF7F9-11C1-4E79-8CAC-EBC5CED7938C}" type="pres">
      <dgm:prSet presAssocID="{5279674F-BBC8-4411-B771-216A6366FACD}" presName="ParentText2" presStyleLbl="revTx" presStyleIdx="1" presStyleCnt="2" custLinFactNeighborX="-3146">
        <dgm:presLayoutVars>
          <dgm:chMax val="0"/>
          <dgm:chPref val="0"/>
          <dgm:bulletEnabled val="1"/>
        </dgm:presLayoutVars>
      </dgm:prSet>
      <dgm:spPr/>
    </dgm:pt>
    <dgm:pt modelId="{292D1AA9-5396-4E7C-A8C1-AD4449785824}" type="pres">
      <dgm:prSet presAssocID="{5279674F-BBC8-4411-B771-216A6366FACD}" presName="Plus" presStyleLbl="alignNode1" presStyleIdx="0" presStyleCnt="2"/>
      <dgm:spPr/>
    </dgm:pt>
    <dgm:pt modelId="{CAABE10A-385E-466B-9E12-9D30B29EF3C5}" type="pres">
      <dgm:prSet presAssocID="{5279674F-BBC8-4411-B771-216A6366FACD}" presName="Minus" presStyleLbl="alignNode1" presStyleIdx="1" presStyleCnt="2"/>
      <dgm:spPr/>
    </dgm:pt>
    <dgm:pt modelId="{02642718-D0BD-415D-9CF3-E74F566E5D7A}" type="pres">
      <dgm:prSet presAssocID="{5279674F-BBC8-4411-B771-216A6366FACD}" presName="Divider" presStyleLbl="parChTrans1D1" presStyleIdx="0" presStyleCnt="1"/>
      <dgm:spPr/>
    </dgm:pt>
  </dgm:ptLst>
  <dgm:cxnLst>
    <dgm:cxn modelId="{2BBA7E18-509A-4FBB-8689-C87A5C15D380}" type="presOf" srcId="{CD10D256-E9EA-4D7C-A7FA-71FAC8700658}" destId="{B6DFF7F9-11C1-4E79-8CAC-EBC5CED7938C}" srcOrd="0" destOrd="0" presId="urn:microsoft.com/office/officeart/2009/3/layout/PlusandMinus"/>
    <dgm:cxn modelId="{C2754F2A-C07F-48ED-9919-4B63F83DAAD6}" type="presOf" srcId="{9278AE3D-19AA-42A3-80A9-EB34C2E5DD5C}" destId="{DF3C503C-5576-40C6-B9CC-27C60505DCF6}" srcOrd="0" destOrd="0" presId="urn:microsoft.com/office/officeart/2009/3/layout/PlusandMinus"/>
    <dgm:cxn modelId="{0B031E5B-B1A8-442E-8E63-25306E72CFBE}" srcId="{5279674F-BBC8-4411-B771-216A6366FACD}" destId="{9278AE3D-19AA-42A3-80A9-EB34C2E5DD5C}" srcOrd="0" destOrd="0" parTransId="{EC6DAF17-668B-461D-A454-75568046254B}" sibTransId="{BCDB1736-2218-42E1-B10F-3519043183B1}"/>
    <dgm:cxn modelId="{8A8DBD60-B8C4-4611-A8F2-83FC0E3962B0}" srcId="{5279674F-BBC8-4411-B771-216A6366FACD}" destId="{CD10D256-E9EA-4D7C-A7FA-71FAC8700658}" srcOrd="1" destOrd="0" parTransId="{43919F55-123A-47F9-A958-F2FBD80C8701}" sibTransId="{BFEC3483-F7AF-40BC-A816-A73DC58DC034}"/>
    <dgm:cxn modelId="{C015766B-88E3-4169-A7E5-4BE8C370E7DA}" type="presOf" srcId="{5279674F-BBC8-4411-B771-216A6366FACD}" destId="{8544F1DA-D795-47F7-A394-EB0E5965BAEB}" srcOrd="0" destOrd="0" presId="urn:microsoft.com/office/officeart/2009/3/layout/PlusandMinus"/>
    <dgm:cxn modelId="{C87F18F8-22CD-41B5-B0B2-EA88FC5F4D15}" type="presParOf" srcId="{8544F1DA-D795-47F7-A394-EB0E5965BAEB}" destId="{CC8D911D-EA0F-4403-AEAF-1208493FEB4A}" srcOrd="0" destOrd="0" presId="urn:microsoft.com/office/officeart/2009/3/layout/PlusandMinus"/>
    <dgm:cxn modelId="{6630B7E1-156A-49C8-8915-96AC212A7D1C}" type="presParOf" srcId="{8544F1DA-D795-47F7-A394-EB0E5965BAEB}" destId="{DF3C503C-5576-40C6-B9CC-27C60505DCF6}" srcOrd="1" destOrd="0" presId="urn:microsoft.com/office/officeart/2009/3/layout/PlusandMinus"/>
    <dgm:cxn modelId="{8A4E8665-3D8C-4CD4-B7E9-A8B3876567A5}" type="presParOf" srcId="{8544F1DA-D795-47F7-A394-EB0E5965BAEB}" destId="{B6DFF7F9-11C1-4E79-8CAC-EBC5CED7938C}" srcOrd="2" destOrd="0" presId="urn:microsoft.com/office/officeart/2009/3/layout/PlusandMinus"/>
    <dgm:cxn modelId="{7B7CE972-C607-4850-A377-DB23A6ECFBD7}" type="presParOf" srcId="{8544F1DA-D795-47F7-A394-EB0E5965BAEB}" destId="{292D1AA9-5396-4E7C-A8C1-AD4449785824}" srcOrd="3" destOrd="0" presId="urn:microsoft.com/office/officeart/2009/3/layout/PlusandMinus"/>
    <dgm:cxn modelId="{D9C0E546-254D-48CA-BA46-F222A2250330}" type="presParOf" srcId="{8544F1DA-D795-47F7-A394-EB0E5965BAEB}" destId="{CAABE10A-385E-466B-9E12-9D30B29EF3C5}" srcOrd="4" destOrd="0" presId="urn:microsoft.com/office/officeart/2009/3/layout/PlusandMinus"/>
    <dgm:cxn modelId="{390A5185-A81A-42B4-9386-12703A095C5C}" type="presParOf" srcId="{8544F1DA-D795-47F7-A394-EB0E5965BAEB}" destId="{02642718-D0BD-415D-9CF3-E74F566E5D7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3B4724-120F-4E91-A235-282A4772A29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D2F5F1BB-183D-4EB3-9F80-70E141038794}">
      <dgm:prSet phldrT="[Κείμενο]" custT="1"/>
      <dgm:spPr/>
      <dgm:t>
        <a:bodyPr/>
        <a:lstStyle/>
        <a:p>
          <a:r>
            <a:rPr lang="el-GR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Επηρεάζουν το </a:t>
          </a:r>
          <a:r>
            <a:rPr lang="el-GR" sz="1600" dirty="0" err="1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μικροβίωμα</a:t>
          </a:r>
          <a:r>
            <a:rPr lang="el-GR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του εντέρου:</a:t>
          </a:r>
          <a:endParaRPr lang="el-GR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l-GR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</a:t>
          </a:r>
          <a:r>
            <a:rPr lang="el-GR" sz="1600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Υπερ</a:t>
          </a:r>
          <a:r>
            <a:rPr lang="el-GR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επεξεργασμένα τρόφιμα </a:t>
          </a:r>
          <a:br>
            <a:rPr lang="el-GR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2)Τηγανητά </a:t>
          </a:r>
        </a:p>
      </dgm:t>
    </dgm:pt>
    <dgm:pt modelId="{91D1B664-361D-4171-ACE5-ADAC9D09A7D1}" type="parTrans" cxnId="{0906C49A-F973-4333-94B5-1BE291692F82}">
      <dgm:prSet/>
      <dgm:spPr/>
      <dgm:t>
        <a:bodyPr/>
        <a:lstStyle/>
        <a:p>
          <a:endParaRPr lang="el-GR"/>
        </a:p>
      </dgm:t>
    </dgm:pt>
    <dgm:pt modelId="{67DBD0CD-89AD-441B-AAFD-EE38F1E934EA}" type="sibTrans" cxnId="{0906C49A-F973-4333-94B5-1BE291692F82}">
      <dgm:prSet/>
      <dgm:spPr/>
      <dgm:t>
        <a:bodyPr/>
        <a:lstStyle/>
        <a:p>
          <a:endParaRPr lang="el-GR"/>
        </a:p>
      </dgm:t>
    </dgm:pt>
    <dgm:pt modelId="{A4172DC7-4CDA-4661-B2C5-8C650314154A}">
      <dgm:prSet phldrT="[Κείμενο]" custT="1"/>
      <dgm:spPr/>
      <dgm:t>
        <a:bodyPr/>
        <a:lstStyle/>
        <a:p>
          <a:r>
            <a:rPr lang="el-GR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Επηρεάζουν την ισορροπία και την ποικιλομορφία του εντερικού </a:t>
          </a:r>
          <a:r>
            <a:rPr lang="el-GR" sz="1600" dirty="0" err="1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μικροβιόκοσμου</a:t>
          </a:r>
          <a:r>
            <a:rPr lang="el-GR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l-GR" sz="160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l-GR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1)Τεχνητά γλυκαντικά</a:t>
          </a:r>
          <a:endParaRPr lang="el-GR" sz="1600" dirty="0">
            <a:solidFill>
              <a:schemeClr val="bg1"/>
            </a:solidFill>
          </a:endParaRPr>
        </a:p>
      </dgm:t>
    </dgm:pt>
    <dgm:pt modelId="{39CD41D0-FC80-4DDF-8477-FA0019CDA949}" type="parTrans" cxnId="{DA0BBBE4-3E4D-416B-BEA5-4DA87890C5B1}">
      <dgm:prSet/>
      <dgm:spPr/>
      <dgm:t>
        <a:bodyPr/>
        <a:lstStyle/>
        <a:p>
          <a:endParaRPr lang="el-GR"/>
        </a:p>
      </dgm:t>
    </dgm:pt>
    <dgm:pt modelId="{88B1E72B-DAB5-4574-947A-FCCF68EA79D2}" type="sibTrans" cxnId="{DA0BBBE4-3E4D-416B-BEA5-4DA87890C5B1}">
      <dgm:prSet/>
      <dgm:spPr/>
      <dgm:t>
        <a:bodyPr/>
        <a:lstStyle/>
        <a:p>
          <a:endParaRPr lang="el-GR"/>
        </a:p>
      </dgm:t>
    </dgm:pt>
    <dgm:pt modelId="{C0C37035-C74F-4B09-AEA7-7DE1F0642576}" type="pres">
      <dgm:prSet presAssocID="{DA3B4724-120F-4E91-A235-282A4772A29B}" presName="diagram" presStyleCnt="0">
        <dgm:presLayoutVars>
          <dgm:dir/>
          <dgm:resizeHandles val="exact"/>
        </dgm:presLayoutVars>
      </dgm:prSet>
      <dgm:spPr/>
    </dgm:pt>
    <dgm:pt modelId="{7A468871-D62B-4DF1-A36D-BAF64CDE2D0D}" type="pres">
      <dgm:prSet presAssocID="{D2F5F1BB-183D-4EB3-9F80-70E141038794}" presName="node" presStyleLbl="node1" presStyleIdx="0" presStyleCnt="2">
        <dgm:presLayoutVars>
          <dgm:bulletEnabled val="1"/>
        </dgm:presLayoutVars>
      </dgm:prSet>
      <dgm:spPr/>
    </dgm:pt>
    <dgm:pt modelId="{C0EFC8AA-AEDC-4D8A-BA4F-B855EF4FDA4D}" type="pres">
      <dgm:prSet presAssocID="{67DBD0CD-89AD-441B-AAFD-EE38F1E934EA}" presName="sibTrans" presStyleCnt="0"/>
      <dgm:spPr/>
    </dgm:pt>
    <dgm:pt modelId="{B3489B9F-D99A-4443-A9AC-9829A947031A}" type="pres">
      <dgm:prSet presAssocID="{A4172DC7-4CDA-4661-B2C5-8C650314154A}" presName="node" presStyleLbl="node1" presStyleIdx="1" presStyleCnt="2" custLinFactNeighborX="7661" custLinFactNeighborY="-50000">
        <dgm:presLayoutVars>
          <dgm:bulletEnabled val="1"/>
        </dgm:presLayoutVars>
      </dgm:prSet>
      <dgm:spPr/>
    </dgm:pt>
  </dgm:ptLst>
  <dgm:cxnLst>
    <dgm:cxn modelId="{56A32B67-915D-4322-A1A6-1CE23C4B5945}" type="presOf" srcId="{DA3B4724-120F-4E91-A235-282A4772A29B}" destId="{C0C37035-C74F-4B09-AEA7-7DE1F0642576}" srcOrd="0" destOrd="0" presId="urn:microsoft.com/office/officeart/2005/8/layout/default"/>
    <dgm:cxn modelId="{0906C49A-F973-4333-94B5-1BE291692F82}" srcId="{DA3B4724-120F-4E91-A235-282A4772A29B}" destId="{D2F5F1BB-183D-4EB3-9F80-70E141038794}" srcOrd="0" destOrd="0" parTransId="{91D1B664-361D-4171-ACE5-ADAC9D09A7D1}" sibTransId="{67DBD0CD-89AD-441B-AAFD-EE38F1E934EA}"/>
    <dgm:cxn modelId="{435212D6-4F73-4EA6-9137-E4D558115C36}" type="presOf" srcId="{D2F5F1BB-183D-4EB3-9F80-70E141038794}" destId="{7A468871-D62B-4DF1-A36D-BAF64CDE2D0D}" srcOrd="0" destOrd="0" presId="urn:microsoft.com/office/officeart/2005/8/layout/default"/>
    <dgm:cxn modelId="{DA0BBBE4-3E4D-416B-BEA5-4DA87890C5B1}" srcId="{DA3B4724-120F-4E91-A235-282A4772A29B}" destId="{A4172DC7-4CDA-4661-B2C5-8C650314154A}" srcOrd="1" destOrd="0" parTransId="{39CD41D0-FC80-4DDF-8477-FA0019CDA949}" sibTransId="{88B1E72B-DAB5-4574-947A-FCCF68EA79D2}"/>
    <dgm:cxn modelId="{A9D08DFA-50DE-401B-B5E8-896EFEDC25D8}" type="presOf" srcId="{A4172DC7-4CDA-4661-B2C5-8C650314154A}" destId="{B3489B9F-D99A-4443-A9AC-9829A947031A}" srcOrd="0" destOrd="0" presId="urn:microsoft.com/office/officeart/2005/8/layout/default"/>
    <dgm:cxn modelId="{F0D53720-BC6A-4786-A040-B22323978580}" type="presParOf" srcId="{C0C37035-C74F-4B09-AEA7-7DE1F0642576}" destId="{7A468871-D62B-4DF1-A36D-BAF64CDE2D0D}" srcOrd="0" destOrd="0" presId="urn:microsoft.com/office/officeart/2005/8/layout/default"/>
    <dgm:cxn modelId="{FF7BC524-6A29-484B-804F-49CAA8A71AE4}" type="presParOf" srcId="{C0C37035-C74F-4B09-AEA7-7DE1F0642576}" destId="{C0EFC8AA-AEDC-4D8A-BA4F-B855EF4FDA4D}" srcOrd="1" destOrd="0" presId="urn:microsoft.com/office/officeart/2005/8/layout/default"/>
    <dgm:cxn modelId="{C0F96727-D795-4DD8-9AEB-27A5517DBD94}" type="presParOf" srcId="{C0C37035-C74F-4B09-AEA7-7DE1F0642576}" destId="{B3489B9F-D99A-4443-A9AC-9829A947031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67573-BCBA-4AE5-BB0F-4F7DFB7636AE}">
      <dsp:nvSpPr>
        <dsp:cNvPr id="0" name=""/>
        <dsp:cNvSpPr/>
      </dsp:nvSpPr>
      <dsp:spPr>
        <a:xfrm>
          <a:off x="0" y="68153"/>
          <a:ext cx="10058399" cy="92663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Πρώτη έκθεση σε μικροοργανισμούς</a:t>
          </a:r>
          <a:br>
            <a:rPr lang="el-GR" sz="2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24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(δεν εγκαθιδρύει ένα γαστρεντερικό σύστημα)</a:t>
          </a:r>
        </a:p>
      </dsp:txBody>
      <dsp:txXfrm>
        <a:off x="45235" y="113388"/>
        <a:ext cx="9967929" cy="836169"/>
      </dsp:txXfrm>
    </dsp:sp>
    <dsp:sp modelId="{FCF17F97-93D7-49DD-932A-92FAA1745653}">
      <dsp:nvSpPr>
        <dsp:cNvPr id="0" name=""/>
        <dsp:cNvSpPr/>
      </dsp:nvSpPr>
      <dsp:spPr>
        <a:xfrm>
          <a:off x="0" y="1050162"/>
          <a:ext cx="10058399" cy="92663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222119"/>
                <a:satOff val="-5400"/>
                <a:lumOff val="10764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222119"/>
                <a:satOff val="-5400"/>
                <a:lumOff val="10764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222119"/>
                <a:satOff val="-5400"/>
                <a:lumOff val="10764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Σημαντικότερη έκθεση -&gt; τοκετός </a:t>
          </a:r>
          <a:b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</a:b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(δημιουργία εντερικής </a:t>
          </a:r>
          <a:r>
            <a:rPr lang="el-GR" sz="2300" b="0" i="0" kern="1200" dirty="0" err="1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μικροχλωρίδας</a:t>
          </a: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)</a:t>
          </a:r>
        </a:p>
      </dsp:txBody>
      <dsp:txXfrm>
        <a:off x="45235" y="1095397"/>
        <a:ext cx="9967929" cy="836169"/>
      </dsp:txXfrm>
    </dsp:sp>
    <dsp:sp modelId="{CF2FECA2-23BD-4F51-9466-2450EFF2F70B}">
      <dsp:nvSpPr>
        <dsp:cNvPr id="0" name=""/>
        <dsp:cNvSpPr/>
      </dsp:nvSpPr>
      <dsp:spPr>
        <a:xfrm>
          <a:off x="0" y="2045922"/>
          <a:ext cx="10058399" cy="92663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444238"/>
                <a:satOff val="-10801"/>
                <a:lumOff val="21528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444238"/>
                <a:satOff val="-10801"/>
                <a:lumOff val="21528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444238"/>
                <a:satOff val="-10801"/>
                <a:lumOff val="21528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Φυσιολογικός τοκετός</a:t>
          </a:r>
        </a:p>
      </dsp:txBody>
      <dsp:txXfrm>
        <a:off x="45235" y="2091157"/>
        <a:ext cx="9967929" cy="836169"/>
      </dsp:txXfrm>
    </dsp:sp>
    <dsp:sp modelId="{861176A1-E927-4178-BC13-0FB5FDB3AAAD}">
      <dsp:nvSpPr>
        <dsp:cNvPr id="0" name=""/>
        <dsp:cNvSpPr/>
      </dsp:nvSpPr>
      <dsp:spPr>
        <a:xfrm>
          <a:off x="0" y="3041682"/>
          <a:ext cx="10058399" cy="92663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666357"/>
                <a:satOff val="-16201"/>
                <a:lumOff val="32292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666357"/>
                <a:satOff val="-16201"/>
                <a:lumOff val="32292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666357"/>
                <a:satOff val="-16201"/>
                <a:lumOff val="32292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300" b="0" i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Καισαρική τομή</a:t>
          </a:r>
        </a:p>
      </dsp:txBody>
      <dsp:txXfrm>
        <a:off x="45235" y="3086917"/>
        <a:ext cx="9967929" cy="836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ABD232-D407-4A8A-ABEC-D01478E41ED2}">
      <dsp:nvSpPr>
        <dsp:cNvPr id="0" name=""/>
        <dsp:cNvSpPr/>
      </dsp:nvSpPr>
      <dsp:spPr>
        <a:xfrm rot="5400000">
          <a:off x="-167214" y="169185"/>
          <a:ext cx="1114764" cy="7803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Εμβρυακή ηλικία</a:t>
          </a:r>
        </a:p>
      </dsp:txBody>
      <dsp:txXfrm rot="-5400000">
        <a:off x="1" y="392137"/>
        <a:ext cx="780334" cy="334430"/>
      </dsp:txXfrm>
    </dsp:sp>
    <dsp:sp modelId="{AC5C0F1B-B97C-496F-95FC-DEBC0608C5D5}">
      <dsp:nvSpPr>
        <dsp:cNvPr id="0" name=""/>
        <dsp:cNvSpPr/>
      </dsp:nvSpPr>
      <dsp:spPr>
        <a:xfrm rot="5400000">
          <a:off x="4386261" y="-3575158"/>
          <a:ext cx="724596" cy="79459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Θηλασμός και Βρεφικό γάλα εμπορίου</a:t>
          </a:r>
        </a:p>
      </dsp:txBody>
      <dsp:txXfrm rot="-5400000">
        <a:off x="775576" y="70899"/>
        <a:ext cx="7910595" cy="653852"/>
      </dsp:txXfrm>
    </dsp:sp>
    <dsp:sp modelId="{D24DBB82-6CEF-444B-8EE7-6889B646BCFC}">
      <dsp:nvSpPr>
        <dsp:cNvPr id="0" name=""/>
        <dsp:cNvSpPr/>
      </dsp:nvSpPr>
      <dsp:spPr>
        <a:xfrm rot="5400000">
          <a:off x="-170029" y="1138341"/>
          <a:ext cx="1120393" cy="7803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Βρεφική και παιδική ηλικία</a:t>
          </a:r>
        </a:p>
      </dsp:txBody>
      <dsp:txXfrm rot="-5400000">
        <a:off x="1" y="1358478"/>
        <a:ext cx="780334" cy="340059"/>
      </dsp:txXfrm>
    </dsp:sp>
    <dsp:sp modelId="{4542DD3B-CBC3-4168-AB1E-E29C39D7FFD1}">
      <dsp:nvSpPr>
        <dsp:cNvPr id="0" name=""/>
        <dsp:cNvSpPr/>
      </dsp:nvSpPr>
      <dsp:spPr>
        <a:xfrm rot="5400000">
          <a:off x="5057069" y="-3305607"/>
          <a:ext cx="724596" cy="92780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Σταθεροποίηση εντερικού μικροβιώματος στα </a:t>
          </a:r>
          <a:r>
            <a:rPr lang="el-GR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 έτη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Παρέμβαση στο εντερικό </a:t>
          </a:r>
          <a:r>
            <a:rPr lang="el-GR" sz="17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μικροβίωμα</a:t>
          </a: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γίνεται τα πρώτα 2-3 χρόνια.</a:t>
          </a:r>
        </a:p>
      </dsp:txBody>
      <dsp:txXfrm rot="-5400000">
        <a:off x="780335" y="1006499"/>
        <a:ext cx="9242693" cy="653852"/>
      </dsp:txXfrm>
    </dsp:sp>
    <dsp:sp modelId="{7703BEA5-1FA6-4592-A2BB-34E2EA12D872}">
      <dsp:nvSpPr>
        <dsp:cNvPr id="0" name=""/>
        <dsp:cNvSpPr/>
      </dsp:nvSpPr>
      <dsp:spPr>
        <a:xfrm rot="5400000">
          <a:off x="-167214" y="2107498"/>
          <a:ext cx="1114764" cy="7803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Ενήλικη ζωή</a:t>
          </a:r>
        </a:p>
      </dsp:txBody>
      <dsp:txXfrm rot="-5400000">
        <a:off x="1" y="2330450"/>
        <a:ext cx="780334" cy="334430"/>
      </dsp:txXfrm>
    </dsp:sp>
    <dsp:sp modelId="{F7DCECDB-A564-4497-BE0A-BCDB41258BB0}">
      <dsp:nvSpPr>
        <dsp:cNvPr id="0" name=""/>
        <dsp:cNvSpPr/>
      </dsp:nvSpPr>
      <dsp:spPr>
        <a:xfrm rot="5400000">
          <a:off x="5057069" y="-2336450"/>
          <a:ext cx="724596" cy="92780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Λιγότερο ποικιλόμορφο </a:t>
          </a:r>
        </a:p>
      </dsp:txBody>
      <dsp:txXfrm rot="-5400000">
        <a:off x="780335" y="1975656"/>
        <a:ext cx="9242693" cy="653852"/>
      </dsp:txXfrm>
    </dsp:sp>
    <dsp:sp modelId="{7EC81AE4-47C2-48D5-8681-532F8D03F288}">
      <dsp:nvSpPr>
        <dsp:cNvPr id="0" name=""/>
        <dsp:cNvSpPr/>
      </dsp:nvSpPr>
      <dsp:spPr>
        <a:xfrm rot="5400000">
          <a:off x="-167214" y="3073839"/>
          <a:ext cx="1114764" cy="7803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Τρίτη ηλικία</a:t>
          </a:r>
        </a:p>
      </dsp:txBody>
      <dsp:txXfrm rot="-5400000">
        <a:off x="1" y="3296791"/>
        <a:ext cx="780334" cy="334430"/>
      </dsp:txXfrm>
    </dsp:sp>
    <dsp:sp modelId="{F50C057D-34D2-4F6D-84AB-8BDF3CD2B013}">
      <dsp:nvSpPr>
        <dsp:cNvPr id="0" name=""/>
        <dsp:cNvSpPr/>
      </dsp:nvSpPr>
      <dsp:spPr>
        <a:xfrm rot="5400000">
          <a:off x="5057069" y="-1370109"/>
          <a:ext cx="724596" cy="92780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Γήρανση του εντέρου χαρακτηρίζεται από μια περίοδο αστάθεια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l-GR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Αρχή και το τέλος της ζωής -&gt; ευθραυστότητα του μικροβίου του εντέρου και ευαισθησία σε ασθένειες </a:t>
          </a:r>
        </a:p>
      </dsp:txBody>
      <dsp:txXfrm rot="-5400000">
        <a:off x="780335" y="2941997"/>
        <a:ext cx="9242693" cy="653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B3366-0C6F-453A-835F-87D67C9D782C}">
      <dsp:nvSpPr>
        <dsp:cNvPr id="0" name=""/>
        <dsp:cNvSpPr/>
      </dsp:nvSpPr>
      <dsp:spPr>
        <a:xfrm rot="16200000">
          <a:off x="1508759" y="-1508759"/>
          <a:ext cx="2011680" cy="5029199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Symbol" panose="05050102010706020507" pitchFamily="18" charset="2"/>
            <a:buNone/>
          </a:pP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-Παχυσαρκία</a:t>
          </a:r>
          <a:b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-Καρκίνος</a:t>
          </a:r>
          <a:b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-Αλλεργίες</a:t>
          </a:r>
        </a:p>
      </dsp:txBody>
      <dsp:txXfrm rot="5400000">
        <a:off x="0" y="0"/>
        <a:ext cx="5029199" cy="1508760"/>
      </dsp:txXfrm>
    </dsp:sp>
    <dsp:sp modelId="{FE896517-109C-4DE7-AB35-BD02D8971C7F}">
      <dsp:nvSpPr>
        <dsp:cNvPr id="0" name=""/>
        <dsp:cNvSpPr/>
      </dsp:nvSpPr>
      <dsp:spPr>
        <a:xfrm>
          <a:off x="4998723" y="0"/>
          <a:ext cx="5029199" cy="2011680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Symbol" panose="05050102010706020507" pitchFamily="18" charset="2"/>
            <a:buNone/>
          </a:pPr>
          <a:r>
            <a:rPr lang="el-GR" sz="1900" kern="1200" dirty="0"/>
            <a:t>-</a:t>
          </a: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Καρδιαγγειακές παθήσεις</a:t>
          </a:r>
          <a:b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l-GR" sz="19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Αυτοάνοσα</a:t>
          </a: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νοσήματα</a:t>
          </a:r>
        </a:p>
      </dsp:txBody>
      <dsp:txXfrm>
        <a:off x="4998723" y="0"/>
        <a:ext cx="5029199" cy="1508760"/>
      </dsp:txXfrm>
    </dsp:sp>
    <dsp:sp modelId="{73796B87-C206-4369-B422-577B8A8E0C9B}">
      <dsp:nvSpPr>
        <dsp:cNvPr id="0" name=""/>
        <dsp:cNvSpPr/>
      </dsp:nvSpPr>
      <dsp:spPr>
        <a:xfrm rot="10800000">
          <a:off x="0" y="1978125"/>
          <a:ext cx="5029199" cy="2011680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/>
            <a:t>-</a:t>
          </a: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Διαβήτης </a:t>
          </a:r>
          <a:b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-Κατάθλιψη</a:t>
          </a:r>
        </a:p>
      </dsp:txBody>
      <dsp:txXfrm rot="10800000">
        <a:off x="0" y="2481045"/>
        <a:ext cx="5029199" cy="1508760"/>
      </dsp:txXfrm>
    </dsp:sp>
    <dsp:sp modelId="{E99235F3-D650-406B-8153-9DA878681305}">
      <dsp:nvSpPr>
        <dsp:cNvPr id="0" name=""/>
        <dsp:cNvSpPr/>
      </dsp:nvSpPr>
      <dsp:spPr>
        <a:xfrm rot="5400000">
          <a:off x="6507483" y="502920"/>
          <a:ext cx="2011680" cy="5029199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Symbol" panose="05050102010706020507" pitchFamily="18" charset="2"/>
            <a:buNone/>
          </a:pP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-Νευρολογικές διαταραχές:</a:t>
          </a:r>
          <a:b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Parkinson</a:t>
          </a: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νόσος </a:t>
          </a:r>
          <a:r>
            <a:rPr lang="el-GR" sz="19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Alzheimer</a:t>
          </a:r>
          <a:endParaRPr lang="el-GR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998724" y="2514599"/>
        <a:ext cx="5029199" cy="1508760"/>
      </dsp:txXfrm>
    </dsp:sp>
    <dsp:sp modelId="{A8F97E62-7266-4194-8975-D0350988A461}">
      <dsp:nvSpPr>
        <dsp:cNvPr id="0" name=""/>
        <dsp:cNvSpPr/>
      </dsp:nvSpPr>
      <dsp:spPr>
        <a:xfrm>
          <a:off x="3489963" y="1500371"/>
          <a:ext cx="3017520" cy="1005840"/>
        </a:xfrm>
        <a:prstGeom prst="roundRect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Ασθένειες που σχετίζονται με την δυσβίωση του μικροβιώματος είναι:</a:t>
          </a:r>
        </a:p>
      </dsp:txBody>
      <dsp:txXfrm>
        <a:off x="3539064" y="1549472"/>
        <a:ext cx="2919318" cy="9076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8D911D-EA0F-4403-AEAF-1208493FEB4A}">
      <dsp:nvSpPr>
        <dsp:cNvPr id="0" name=""/>
        <dsp:cNvSpPr/>
      </dsp:nvSpPr>
      <dsp:spPr>
        <a:xfrm>
          <a:off x="37790" y="1046651"/>
          <a:ext cx="6207162" cy="320782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118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F3C503C-5576-40C6-B9CC-27C60505DCF6}">
      <dsp:nvSpPr>
        <dsp:cNvPr id="0" name=""/>
        <dsp:cNvSpPr/>
      </dsp:nvSpPr>
      <dsp:spPr>
        <a:xfrm>
          <a:off x="827621" y="1566996"/>
          <a:ext cx="2882406" cy="2744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1)Άσκηση 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2)Αλλαγές περιβάλλοντος-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3)Διατροφή 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(Βραχυπρόθεσμη αλλαγή (ταξίδι),       	Ενσυνείδητη διατροφή)</a:t>
          </a:r>
          <a:b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l-GR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4)Ταξίδια </a:t>
          </a:r>
        </a:p>
      </dsp:txBody>
      <dsp:txXfrm>
        <a:off x="827621" y="1566996"/>
        <a:ext cx="2882406" cy="2744254"/>
      </dsp:txXfrm>
    </dsp:sp>
    <dsp:sp modelId="{B6DFF7F9-11C1-4E79-8CAC-EBC5CED7938C}">
      <dsp:nvSpPr>
        <dsp:cNvPr id="0" name=""/>
        <dsp:cNvSpPr/>
      </dsp:nvSpPr>
      <dsp:spPr>
        <a:xfrm>
          <a:off x="3683559" y="1566996"/>
          <a:ext cx="2882406" cy="2744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1)Φάρμακα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2)Ασθένειες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3)Άγχος </a:t>
          </a:r>
          <a:b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4)Κάπνισμα</a:t>
          </a:r>
          <a:endParaRPr lang="el-GR" sz="1800" kern="1200" dirty="0"/>
        </a:p>
      </dsp:txBody>
      <dsp:txXfrm>
        <a:off x="3683559" y="1566996"/>
        <a:ext cx="2882406" cy="2744254"/>
      </dsp:txXfrm>
    </dsp:sp>
    <dsp:sp modelId="{292D1AA9-5396-4E7C-A8C1-AD4449785824}">
      <dsp:nvSpPr>
        <dsp:cNvPr id="0" name=""/>
        <dsp:cNvSpPr/>
      </dsp:nvSpPr>
      <dsp:spPr>
        <a:xfrm>
          <a:off x="0" y="549882"/>
          <a:ext cx="1212893" cy="1212893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ABE10A-385E-466B-9E12-9D30B29EF3C5}">
      <dsp:nvSpPr>
        <dsp:cNvPr id="0" name=""/>
        <dsp:cNvSpPr/>
      </dsp:nvSpPr>
      <dsp:spPr>
        <a:xfrm>
          <a:off x="5993122" y="986067"/>
          <a:ext cx="1141547" cy="3911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642718-D0BD-415D-9CF3-E74F566E5D7A}">
      <dsp:nvSpPr>
        <dsp:cNvPr id="0" name=""/>
        <dsp:cNvSpPr/>
      </dsp:nvSpPr>
      <dsp:spPr>
        <a:xfrm>
          <a:off x="3745701" y="1572864"/>
          <a:ext cx="713" cy="2621026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68871-D62B-4DF1-A36D-BAF64CDE2D0D}">
      <dsp:nvSpPr>
        <dsp:cNvPr id="0" name=""/>
        <dsp:cNvSpPr/>
      </dsp:nvSpPr>
      <dsp:spPr>
        <a:xfrm>
          <a:off x="909" y="853490"/>
          <a:ext cx="3547366" cy="2128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Επηρεάζουν το </a:t>
          </a:r>
          <a:r>
            <a:rPr lang="el-GR" sz="1600" kern="1200" dirty="0" err="1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μικροβίωμα</a:t>
          </a:r>
          <a:r>
            <a:rPr lang="el-GR" sz="16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του εντέρου:</a:t>
          </a:r>
          <a:endParaRPr lang="el-GR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</a:t>
          </a:r>
          <a:r>
            <a:rPr lang="el-GR" sz="1600" kern="1200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Υπερ</a:t>
          </a:r>
          <a:r>
            <a:rPr lang="el-GR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επεξεργασμένα τρόφιμα </a:t>
          </a:r>
          <a:br>
            <a:rPr lang="el-GR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l-GR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2)Τηγανητά </a:t>
          </a:r>
        </a:p>
      </dsp:txBody>
      <dsp:txXfrm>
        <a:off x="909" y="853490"/>
        <a:ext cx="3547366" cy="2128419"/>
      </dsp:txXfrm>
    </dsp:sp>
    <dsp:sp modelId="{B3489B9F-D99A-4443-A9AC-9829A947031A}">
      <dsp:nvSpPr>
        <dsp:cNvPr id="0" name=""/>
        <dsp:cNvSpPr/>
      </dsp:nvSpPr>
      <dsp:spPr>
        <a:xfrm>
          <a:off x="3903921" y="0"/>
          <a:ext cx="3547366" cy="2128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Επηρεάζουν την ισορροπία και την ποικιλομορφία του εντερικού </a:t>
          </a:r>
          <a:r>
            <a:rPr lang="el-GR" sz="1600" kern="1200" dirty="0" err="1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μικροβιόκοσμου</a:t>
          </a:r>
          <a:r>
            <a:rPr lang="el-GR" sz="16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l-GR" sz="1600" kern="120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1)Τεχνητά γλυκαντικά</a:t>
          </a:r>
          <a:endParaRPr lang="el-GR" sz="1600" kern="1200" dirty="0">
            <a:solidFill>
              <a:schemeClr val="bg1"/>
            </a:solidFill>
          </a:endParaRPr>
        </a:p>
      </dsp:txBody>
      <dsp:txXfrm>
        <a:off x="3903921" y="0"/>
        <a:ext cx="3547366" cy="2128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01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4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4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73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16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15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40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2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AD8E8CE-12E3-CD10-5432-AF384B618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2" y="209641"/>
            <a:ext cx="8791575" cy="920496"/>
          </a:xfrm>
        </p:spPr>
        <p:txBody>
          <a:bodyPr>
            <a:norm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Τμήμα Επιστήμης και Τεχνολογίας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Τροφίμων</a:t>
            </a:r>
            <a:b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Σχολή Επιστήμων Τροφίμων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19C6D574-30CC-4A18-429D-2D62ECD1F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3" y="1853408"/>
            <a:ext cx="8791575" cy="452166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l-GR" sz="2400" cap="non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400" cap="non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 επιρροή της διατροφής </a:t>
            </a:r>
            <a:br>
              <a:rPr lang="el-GR" sz="2400" cap="non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2400" cap="non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στην μικροβιακή χλωρίδα του εντέρου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l-GR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18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18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Μπούτσης</a:t>
            </a:r>
            <a:r>
              <a:rPr lang="el-GR" sz="1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Νικόλαος</a:t>
            </a:r>
            <a:br>
              <a:rPr lang="el-GR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Α. Μ. 14477</a:t>
            </a:r>
          </a:p>
          <a:p>
            <a:pPr algn="ctr"/>
            <a:endParaRPr lang="el-GR" sz="16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16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Επιβλέπουσα καθηγήτρια: </a:t>
            </a:r>
            <a:r>
              <a:rPr lang="el-GR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Χούχουλα</a:t>
            </a:r>
            <a:r>
              <a:rPr lang="el-GR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Δήμητρα</a:t>
            </a:r>
          </a:p>
          <a:p>
            <a:pPr algn="ctr"/>
            <a:r>
              <a:rPr lang="el-GR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Σεπτέμβριος, 2024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2B20CDBD-8CF6-3202-9C42-874959F30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706" y="482926"/>
            <a:ext cx="848193" cy="8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40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D075551-B059-13CA-9571-28BDD8649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AE7BE14-9BF3-01A3-D55E-DD3D9D84E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Εντερικό </a:t>
            </a:r>
            <a:r>
              <a:rPr lang="el-G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μικροβίωμα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αποτελεί το κλειδί για μία υγιή ζωή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Βασικός ρόλος -&gt; προστασία τ</a:t>
            </a:r>
            <a:r>
              <a:rPr lang="el-G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ου οργανισμού από παθογόνους μικροοργανισμούς που προκαλούν ασθένειες.</a:t>
            </a:r>
          </a:p>
          <a:p>
            <a:pPr algn="ctr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Οι φλεγμονές αντιμετωπίζονται όταν το εντερικό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μικροβίωμα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είναι πλούσιο σε ωφέλιμους μικροοργανισμούς όπως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προβιοτικά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Ωφέλιμους μικροοργανισμούς λαμβάνουμε από τις τροφές.</a:t>
            </a:r>
          </a:p>
          <a:p>
            <a:pPr algn="ctr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Χρήση φαρμάκων μπορεί να οδηγήσει σε δημιουργία παθογόνων μικροοργανισμών και προκαλείται η δυσβίωση.</a:t>
            </a:r>
          </a:p>
          <a:p>
            <a:pPr algn="ctr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Ευθύνεται για σοβαρές παθήσεις για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αυτοάνοσα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νοσήματα και επικοινωνεί άμεσα με τον εγκέφαλο επηρεάζοντας το ανοσοποιητικό σύστημα.</a:t>
            </a:r>
          </a:p>
          <a:p>
            <a:pPr algn="ctr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Απαιτείται μελέτη για να κατανοηθεί ο οργανισμός και οι διαδικασίες που επηρεάζουν το εντερικό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μικροβίωμα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Οι παράγοντες είναι πολλοί αλλά η </a:t>
            </a:r>
            <a:r>
              <a:rPr lang="el-GR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διατροφή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αποτελεί βασικότερο.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8782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6C3EFD3C-5F32-C3E8-BD63-233336034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 για την προσοχή σας!</a:t>
            </a: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743847F5-1048-9CD5-E30A-F8E564E9A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286" t="38315" r="10005" b="28330"/>
          <a:stretch/>
        </p:blipFill>
        <p:spPr>
          <a:xfrm>
            <a:off x="987104" y="222191"/>
            <a:ext cx="10113264" cy="4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33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A316C3E-8FAC-6964-D111-D9605EAA8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Εντερική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μικροχλωρίδα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73BDA92-5AA3-CA65-8549-F3784EC70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§"/>
            </a:pP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Εντερικό </a:t>
            </a:r>
            <a:r>
              <a:rPr lang="el-G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μικροβίωμα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αποτελείται από μικροοργανισμούς οι οποίοι εγκαθιδρύονται στο έντερο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Εντερική </a:t>
            </a:r>
            <a:r>
              <a:rPr lang="el-G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μικροχλωρίδα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αναπτύσσεται παράλληλα με τον άνθρωπο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συνδέεται </a:t>
            </a:r>
            <a:r>
              <a:rPr lang="el-GR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άμεσα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με την υγεία του ανθρώπου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φύλο, διατροφή και περιβάλλον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ανοσοπροστατευτικός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ρόλος 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φραγμός απέναντι σε λοιμώξεις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έλλειψη ωφέλιμων μικροοργανισμών την καθιστά ευπαθή</a:t>
            </a:r>
          </a:p>
          <a:p>
            <a:pPr marL="0" indent="0"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66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9636A6-6EB4-04A1-2FF7-3512E916F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Φυσιολογία εντερικού μικροβιώματος (1/2)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Εγκυμοσύνη- Τοκετός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C6EE63A5-1629-51C1-91AF-4B20A4ACC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1177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683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6433152-5DB8-8FFF-E323-72513D763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Φυσιολογία εντερικού μικροβιώματος (2/2)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Σύμφωνα με την ηλικία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3BA2D5D6-4FC2-9BD2-36B6-ECDBECC23A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460247"/>
              </p:ext>
            </p:extLst>
          </p:nvPr>
        </p:nvGraphicFramePr>
        <p:xfrm>
          <a:off x="1256671" y="1828956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6510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B98EA0-4209-DB09-D2AE-E597CF7B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Ασθένειες</a:t>
            </a: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35617127-5007-81F8-6730-B795A34C88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707557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579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F43CBCC-7745-247E-2D3D-1BD827374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Παράγοντες επιρροής του μικροβιώματος	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D0DA1A2-125C-7BAA-8B92-956E715C0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Font typeface="Wingdings" panose="05000000000000000000" pitchFamily="2" charset="2"/>
              <a:buChar char="v"/>
            </a:pPr>
            <a:endParaRPr lang="el-GR" dirty="0"/>
          </a:p>
          <a:p>
            <a:pPr>
              <a:buFont typeface="Wingdings" panose="05000000000000000000" pitchFamily="2" charset="2"/>
              <a:buChar char="v"/>
            </a:pPr>
            <a:endParaRPr lang="el-GR" dirty="0"/>
          </a:p>
          <a:p>
            <a:pPr>
              <a:buFont typeface="Wingdings" panose="05000000000000000000" pitchFamily="2" charset="2"/>
              <a:buChar char="v"/>
            </a:pPr>
            <a:endParaRPr lang="el-GR" dirty="0"/>
          </a:p>
          <a:p>
            <a:pPr>
              <a:buFont typeface="Wingdings" panose="05000000000000000000" pitchFamily="2" charset="2"/>
              <a:buChar char="v"/>
            </a:pPr>
            <a:endParaRPr lang="el-GR" dirty="0"/>
          </a:p>
          <a:p>
            <a:pPr>
              <a:buFont typeface="Wingdings" panose="05000000000000000000" pitchFamily="2" charset="2"/>
              <a:buChar char="v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/>
          </a:p>
          <a:p>
            <a:endParaRPr lang="el-GR" dirty="0"/>
          </a:p>
        </p:txBody>
      </p:sp>
      <p:graphicFrame>
        <p:nvGraphicFramePr>
          <p:cNvPr id="4" name="Διάγραμμα 3">
            <a:extLst>
              <a:ext uri="{FF2B5EF4-FFF2-40B4-BE49-F238E27FC236}">
                <a16:creationId xmlns:a16="http://schemas.microsoft.com/office/drawing/2014/main" id="{6877EF3C-2085-5524-ADB9-C02E3F0FDB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9495190"/>
              </p:ext>
            </p:extLst>
          </p:nvPr>
        </p:nvGraphicFramePr>
        <p:xfrm>
          <a:off x="2528665" y="1473620"/>
          <a:ext cx="7134670" cy="4949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992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8957EF-7B3D-A679-9C1E-FD2A7EF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Ασθένειες που επηρεάζονται από το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εντερικο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μικροβίωμα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49BAB8B-8C87-B0AE-82CF-9E68DC0E8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Καρκίνος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Φλεγμονώδεις νόσοι του εντέρου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Καρδιαγγειακές παθήσεις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Διαβήτης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Αλλεργίες</a:t>
            </a:r>
          </a:p>
          <a:p>
            <a:pPr marL="0" indent="0">
              <a:buNone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Ασθένεις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του ήπατος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Ψυχολογία και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νευροεκφυλιστικές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παθήσεις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Παχυσαρκία</a:t>
            </a: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Κύστες και πέτρες στους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νεφρούς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Κυστική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ίνωση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Ασθένειες των οστών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0234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60A1338-6907-120A-4F49-2E26D90A4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Τρόφιμα και Υγεία του εντέρου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F580B33-2345-097B-6CE7-193A156F7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Προϊόντα ολικής άλεσης 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(συμβάλλουν στην σωστή λειτουργία του πεπτικού συστήματος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Λαχανικά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βελτιώνουν την </a:t>
            </a:r>
            <a:r>
              <a:rPr lang="el-G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βακτηριακή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μικροχλωρίδα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του εντέρου)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Φρούτα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(βοηθούν 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στην καταπολέμηση της δυσκοιλιότητας και στην απομάκρυνση των τοξινών του εντέρου από τον οργανισμό)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el-GR" dirty="0"/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Γιαούρτι και </a:t>
            </a:r>
            <a:r>
              <a:rPr lang="el-G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κεφίρ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(περιέχουν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προβιοτικά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και συμβάλλουν στην διατήρηση μίας υγιούς και ισορροπημένης εντερικής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μικροχλωρίδας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Σπόροι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βοηθούν στην κινητικότητα του εντέρου και μειώνουν την φλεγμονή)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Ελαιόλαδο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(βοηθά στην δυσκοιλιότητα)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Επαρκής ενυδάτωση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(κατανάλωση 1,5-2 λίτρα νερό/ ημέρα)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9607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6D6564-B2CD-95BB-0E82-ED0D891C9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Τρόφιμα με κακή επιρροή στην χλωρίδα του εντέρου</a:t>
            </a:r>
          </a:p>
        </p:txBody>
      </p:sp>
      <p:graphicFrame>
        <p:nvGraphicFramePr>
          <p:cNvPr id="6" name="Διάγραμμα 5">
            <a:extLst>
              <a:ext uri="{FF2B5EF4-FFF2-40B4-BE49-F238E27FC236}">
                <a16:creationId xmlns:a16="http://schemas.microsoft.com/office/drawing/2014/main" id="{3A3A92A0-EBEC-23F7-8E28-7B062C2035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012320"/>
              </p:ext>
            </p:extLst>
          </p:nvPr>
        </p:nvGraphicFramePr>
        <p:xfrm>
          <a:off x="2370356" y="1998436"/>
          <a:ext cx="7451288" cy="3835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1271295"/>
      </p:ext>
    </p:extLst>
  </p:cSld>
  <p:clrMapOvr>
    <a:masterClrMapping/>
  </p:clrMapOvr>
</p:sld>
</file>

<file path=ppt/theme/theme1.xml><?xml version="1.0" encoding="utf-8"?>
<a:theme xmlns:a="http://schemas.openxmlformats.org/drawingml/2006/main" name="Ανασκόπηση">
  <a:themeElements>
    <a:clrScheme name="Ανασκόπηση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Ανασκόπηση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νασκόπησ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345</TotalTime>
  <Words>566</Words>
  <Application>Microsoft Office PowerPoint</Application>
  <PresentationFormat>Ευρεία οθόνη</PresentationFormat>
  <Paragraphs>86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Wingdings</vt:lpstr>
      <vt:lpstr>Ανασκόπηση</vt:lpstr>
      <vt:lpstr>Τμήμα Επιστήμης και Τεχνολογίας Τροφίμων Σχολή Επιστήμων Τροφίμων</vt:lpstr>
      <vt:lpstr>Εντερική μικροχλωρίδα</vt:lpstr>
      <vt:lpstr>Φυσιολογία εντερικού μικροβιώματος (1/2) Εγκυμοσύνη- Τοκετός</vt:lpstr>
      <vt:lpstr>Φυσιολογία εντερικού μικροβιώματος (2/2) Σύμφωνα με την ηλικία</vt:lpstr>
      <vt:lpstr>Ασθένειες</vt:lpstr>
      <vt:lpstr>Παράγοντες επιρροής του μικροβιώματος </vt:lpstr>
      <vt:lpstr>Ασθένειες που επηρεάζονται από το εντερικο μικροβίωμα</vt:lpstr>
      <vt:lpstr>Τρόφιμα και Υγεία του εντέρου</vt:lpstr>
      <vt:lpstr>Τρόφιμα με κακή επιρροή στην χλωρίδα του εντέρου</vt:lpstr>
      <vt:lpstr>Συμπεράσματα</vt:lpstr>
      <vt:lpstr>Ευχαριστώ για την προσοχή σας!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Τμημα Επιστημης και Τεχνολογιας Τροφιμων Σχολη Επιστημων Τροφιμων</dc:title>
  <dc:creator> </dc:creator>
  <cp:lastModifiedBy> </cp:lastModifiedBy>
  <cp:revision>85</cp:revision>
  <dcterms:created xsi:type="dcterms:W3CDTF">2024-09-24T15:22:11Z</dcterms:created>
  <dcterms:modified xsi:type="dcterms:W3CDTF">2024-09-26T07:55:57Z</dcterms:modified>
</cp:coreProperties>
</file>